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15" r:id="rId2"/>
    <p:sldId id="314" r:id="rId3"/>
    <p:sldId id="315" r:id="rId4"/>
    <p:sldId id="386" r:id="rId5"/>
    <p:sldId id="408" r:id="rId6"/>
    <p:sldId id="409" r:id="rId7"/>
    <p:sldId id="323" r:id="rId8"/>
    <p:sldId id="382" r:id="rId9"/>
    <p:sldId id="265" r:id="rId10"/>
    <p:sldId id="266" r:id="rId11"/>
    <p:sldId id="271" r:id="rId12"/>
    <p:sldId id="272" r:id="rId13"/>
    <p:sldId id="273" r:id="rId14"/>
    <p:sldId id="274" r:id="rId15"/>
    <p:sldId id="275" r:id="rId16"/>
    <p:sldId id="276" r:id="rId17"/>
    <p:sldId id="277" r:id="rId18"/>
    <p:sldId id="278" r:id="rId19"/>
    <p:sldId id="348" r:id="rId20"/>
    <p:sldId id="412" r:id="rId21"/>
    <p:sldId id="413" r:id="rId22"/>
    <p:sldId id="411" r:id="rId23"/>
    <p:sldId id="279" r:id="rId24"/>
    <p:sldId id="369" r:id="rId25"/>
    <p:sldId id="370" r:id="rId26"/>
    <p:sldId id="405" r:id="rId27"/>
    <p:sldId id="374" r:id="rId28"/>
    <p:sldId id="377" r:id="rId29"/>
    <p:sldId id="378" r:id="rId30"/>
    <p:sldId id="380" r:id="rId31"/>
    <p:sldId id="350" r:id="rId32"/>
    <p:sldId id="351" r:id="rId33"/>
    <p:sldId id="388" r:id="rId34"/>
    <p:sldId id="390" r:id="rId35"/>
    <p:sldId id="391" r:id="rId36"/>
    <p:sldId id="414" r:id="rId37"/>
    <p:sldId id="394" r:id="rId38"/>
    <p:sldId id="397" r:id="rId39"/>
    <p:sldId id="335" r:id="rId40"/>
    <p:sldId id="295" r:id="rId41"/>
    <p:sldId id="308" r:id="rId42"/>
    <p:sldId id="309" r:id="rId43"/>
    <p:sldId id="297" r:id="rId44"/>
    <p:sldId id="301" r:id="rId45"/>
    <p:sldId id="416" r:id="rId46"/>
    <p:sldId id="417" r:id="rId47"/>
    <p:sldId id="418" r:id="rId48"/>
    <p:sldId id="41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0066CC"/>
    <a:srgbClr val="99FFCC"/>
    <a:srgbClr val="009999"/>
    <a:srgbClr val="3366FF"/>
    <a:srgbClr val="0033CC"/>
    <a:srgbClr val="99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2" d="100"/>
          <a:sy n="82" d="100"/>
        </p:scale>
        <p:origin x="-1128"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2E2528-B6A2-4397-AE52-FB863ACF4AB4}" type="datetimeFigureOut">
              <a:rPr lang="en-IN" smtClean="0"/>
              <a:pPr/>
              <a:t>17-10-2019</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B13F32-E525-47EE-AA44-052806F659D3}" type="slidenum">
              <a:rPr lang="en-IN" smtClean="0"/>
              <a:pPr/>
              <a:t>‹#›</a:t>
            </a:fld>
            <a:endParaRPr lang="en-IN"/>
          </a:p>
        </p:txBody>
      </p:sp>
    </p:spTree>
    <p:extLst>
      <p:ext uri="{BB962C8B-B14F-4D97-AF65-F5344CB8AC3E}">
        <p14:creationId xmlns:p14="http://schemas.microsoft.com/office/powerpoint/2010/main" xmlns="" val="30801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9"/>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tabLst>
                <a:tab pos="722453" algn="l"/>
                <a:tab pos="1446371" algn="l"/>
                <a:tab pos="2170289" algn="l"/>
                <a:tab pos="2894207" algn="l"/>
              </a:tabLst>
              <a:defRPr>
                <a:solidFill>
                  <a:schemeClr val="bg1"/>
                </a:solidFill>
                <a:latin typeface="Arial" charset="0"/>
                <a:ea typeface="Microsoft YaHei" pitchFamily="34" charset="-122"/>
              </a:defRPr>
            </a:lvl1pPr>
            <a:lvl2pPr eaLnBrk="0" hangingPunct="0">
              <a:tabLst>
                <a:tab pos="722453" algn="l"/>
                <a:tab pos="1446371" algn="l"/>
                <a:tab pos="2170289" algn="l"/>
                <a:tab pos="2894207" algn="l"/>
              </a:tabLst>
              <a:defRPr>
                <a:solidFill>
                  <a:schemeClr val="bg1"/>
                </a:solidFill>
                <a:latin typeface="Arial" charset="0"/>
                <a:ea typeface="Microsoft YaHei" pitchFamily="34" charset="-122"/>
              </a:defRPr>
            </a:lvl2pPr>
            <a:lvl3pPr eaLnBrk="0" hangingPunct="0">
              <a:tabLst>
                <a:tab pos="722453" algn="l"/>
                <a:tab pos="1446371" algn="l"/>
                <a:tab pos="2170289" algn="l"/>
                <a:tab pos="2894207" algn="l"/>
              </a:tabLst>
              <a:defRPr>
                <a:solidFill>
                  <a:schemeClr val="bg1"/>
                </a:solidFill>
                <a:latin typeface="Arial" charset="0"/>
                <a:ea typeface="Microsoft YaHei" pitchFamily="34" charset="-122"/>
              </a:defRPr>
            </a:lvl3pPr>
            <a:lvl4pPr eaLnBrk="0" hangingPunct="0">
              <a:tabLst>
                <a:tab pos="722453" algn="l"/>
                <a:tab pos="1446371" algn="l"/>
                <a:tab pos="2170289" algn="l"/>
                <a:tab pos="2894207" algn="l"/>
              </a:tabLst>
              <a:defRPr>
                <a:solidFill>
                  <a:schemeClr val="bg1"/>
                </a:solidFill>
                <a:latin typeface="Arial" charset="0"/>
                <a:ea typeface="Microsoft YaHei" pitchFamily="34" charset="-122"/>
              </a:defRPr>
            </a:lvl4pPr>
            <a:lvl5pPr eaLnBrk="0" hangingPunct="0">
              <a:tabLst>
                <a:tab pos="722453" algn="l"/>
                <a:tab pos="1446371" algn="l"/>
                <a:tab pos="2170289" algn="l"/>
                <a:tab pos="2894207" algn="l"/>
              </a:tabLst>
              <a:defRPr>
                <a:solidFill>
                  <a:schemeClr val="bg1"/>
                </a:solidFill>
                <a:latin typeface="Arial" charset="0"/>
                <a:ea typeface="Microsoft YaHei" pitchFamily="34" charset="-122"/>
              </a:defRPr>
            </a:lvl5pPr>
            <a:lvl6pPr marL="2321227" indent="-211021" defTabSz="422041" eaLnBrk="0" fontAlgn="base" hangingPunct="0">
              <a:spcBef>
                <a:spcPct val="0"/>
              </a:spcBef>
              <a:spcAft>
                <a:spcPct val="0"/>
              </a:spcAft>
              <a:buClr>
                <a:srgbClr val="000000"/>
              </a:buClr>
              <a:buSzPct val="100000"/>
              <a:buFont typeface="Times New Roman" pitchFamily="18" charset="0"/>
              <a:tabLst>
                <a:tab pos="722453" algn="l"/>
                <a:tab pos="1446371" algn="l"/>
                <a:tab pos="2170289" algn="l"/>
                <a:tab pos="2894207" algn="l"/>
              </a:tabLst>
              <a:defRPr>
                <a:solidFill>
                  <a:schemeClr val="bg1"/>
                </a:solidFill>
                <a:latin typeface="Arial" charset="0"/>
                <a:ea typeface="Microsoft YaHei" pitchFamily="34" charset="-122"/>
              </a:defRPr>
            </a:lvl6pPr>
            <a:lvl7pPr marL="2743269" indent="-211021" defTabSz="422041" eaLnBrk="0" fontAlgn="base" hangingPunct="0">
              <a:spcBef>
                <a:spcPct val="0"/>
              </a:spcBef>
              <a:spcAft>
                <a:spcPct val="0"/>
              </a:spcAft>
              <a:buClr>
                <a:srgbClr val="000000"/>
              </a:buClr>
              <a:buSzPct val="100000"/>
              <a:buFont typeface="Times New Roman" pitchFamily="18" charset="0"/>
              <a:tabLst>
                <a:tab pos="722453" algn="l"/>
                <a:tab pos="1446371" algn="l"/>
                <a:tab pos="2170289" algn="l"/>
                <a:tab pos="2894207" algn="l"/>
              </a:tabLst>
              <a:defRPr>
                <a:solidFill>
                  <a:schemeClr val="bg1"/>
                </a:solidFill>
                <a:latin typeface="Arial" charset="0"/>
                <a:ea typeface="Microsoft YaHei" pitchFamily="34" charset="-122"/>
              </a:defRPr>
            </a:lvl7pPr>
            <a:lvl8pPr marL="3165310" indent="-211021" defTabSz="422041" eaLnBrk="0" fontAlgn="base" hangingPunct="0">
              <a:spcBef>
                <a:spcPct val="0"/>
              </a:spcBef>
              <a:spcAft>
                <a:spcPct val="0"/>
              </a:spcAft>
              <a:buClr>
                <a:srgbClr val="000000"/>
              </a:buClr>
              <a:buSzPct val="100000"/>
              <a:buFont typeface="Times New Roman" pitchFamily="18" charset="0"/>
              <a:tabLst>
                <a:tab pos="722453" algn="l"/>
                <a:tab pos="1446371" algn="l"/>
                <a:tab pos="2170289" algn="l"/>
                <a:tab pos="2894207" algn="l"/>
              </a:tabLst>
              <a:defRPr>
                <a:solidFill>
                  <a:schemeClr val="bg1"/>
                </a:solidFill>
                <a:latin typeface="Arial" charset="0"/>
                <a:ea typeface="Microsoft YaHei" pitchFamily="34" charset="-122"/>
              </a:defRPr>
            </a:lvl8pPr>
            <a:lvl9pPr marL="3587351" indent="-211021" defTabSz="422041" eaLnBrk="0" fontAlgn="base" hangingPunct="0">
              <a:spcBef>
                <a:spcPct val="0"/>
              </a:spcBef>
              <a:spcAft>
                <a:spcPct val="0"/>
              </a:spcAft>
              <a:buClr>
                <a:srgbClr val="000000"/>
              </a:buClr>
              <a:buSzPct val="100000"/>
              <a:buFont typeface="Times New Roman" pitchFamily="18" charset="0"/>
              <a:tabLst>
                <a:tab pos="722453" algn="l"/>
                <a:tab pos="1446371" algn="l"/>
                <a:tab pos="2170289" algn="l"/>
                <a:tab pos="2894207" algn="l"/>
              </a:tabLst>
              <a:defRPr>
                <a:solidFill>
                  <a:schemeClr val="bg1"/>
                </a:solidFill>
                <a:latin typeface="Arial" charset="0"/>
                <a:ea typeface="Microsoft YaHei" pitchFamily="34" charset="-122"/>
              </a:defRPr>
            </a:lvl9pPr>
          </a:lstStyle>
          <a:p>
            <a:pPr eaLnBrk="1" hangingPunct="1"/>
            <a:fld id="{17248312-3EC4-4B31-80D5-81A8BF169028}" type="slidenum">
              <a:rPr lang="en-US" smtClean="0">
                <a:solidFill>
                  <a:srgbClr val="000000"/>
                </a:solidFill>
                <a:latin typeface="Calibri" pitchFamily="34" charset="0"/>
              </a:rPr>
              <a:pPr eaLnBrk="1" hangingPunct="1"/>
              <a:t>1</a:t>
            </a:fld>
            <a:endParaRPr lang="en-US" smtClean="0">
              <a:solidFill>
                <a:srgbClr val="000000"/>
              </a:solidFill>
              <a:latin typeface="Calibri" pitchFamily="34" charset="0"/>
            </a:endParaRPr>
          </a:p>
        </p:txBody>
      </p:sp>
      <p:sp>
        <p:nvSpPr>
          <p:cNvPr id="96259" name="Rectangle 1"/>
          <p:cNvSpPr>
            <a:spLocks noGrp="1" noRot="1" noChangeAspect="1" noChangeArrowheads="1" noTextEdit="1"/>
          </p:cNvSpPr>
          <p:nvPr>
            <p:ph type="sldImg"/>
          </p:nvPr>
        </p:nvSpPr>
        <p:spPr>
          <a:solidFill>
            <a:srgbClr val="FFFFFF"/>
          </a:solidFill>
          <a:ln/>
        </p:spPr>
      </p:sp>
      <p:sp>
        <p:nvSpPr>
          <p:cNvPr id="9626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spcBef>
                <a:spcPct val="0"/>
              </a:spcBef>
            </a:pPr>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9747D41-57B2-485A-9BC7-CEC59B91E931}" type="slidenum">
              <a:rPr lang="en-IN" smtClean="0"/>
              <a:pPr/>
              <a:t>7</a:t>
            </a:fld>
            <a:endParaRPr lang="en-IN"/>
          </a:p>
        </p:txBody>
      </p:sp>
    </p:spTree>
    <p:extLst>
      <p:ext uri="{BB962C8B-B14F-4D97-AF65-F5344CB8AC3E}">
        <p14:creationId xmlns:p14="http://schemas.microsoft.com/office/powerpoint/2010/main" xmlns="" val="303477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3214048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366329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1110239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0" y="0"/>
            <a:ext cx="9144000" cy="762000"/>
          </a:xfrm>
          <a:prstGeom prst="rect">
            <a:avLst/>
          </a:prstGeom>
          <a:solidFill>
            <a:srgbClr val="000066"/>
          </a:solidFill>
          <a:ln w="9525">
            <a:noFill/>
            <a:round/>
            <a:headEnd/>
            <a:tailEnd/>
          </a:ln>
        </p:spPr>
        <p:txBody>
          <a:bodyPr tIns="137160"/>
          <a:lstStyle>
            <a:lvl1pPr marL="0" defTabSz="914400" rtl="0" eaLnBrk="1" latinLnBrk="0" hangingPunct="1">
              <a:spcBef>
                <a:spcPct val="20000"/>
              </a:spcBef>
              <a:buClrTx/>
              <a:buSzTx/>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lang="en-US" sz="3200" kern="1200" dirty="0" smtClean="0">
                <a:solidFill>
                  <a:schemeClr val="bg1"/>
                </a:solidFill>
                <a:latin typeface="+mn-lt"/>
                <a:ea typeface="+mn-ea"/>
                <a:cs typeface="+mn-cs"/>
              </a:defRPr>
            </a:lvl1pPr>
          </a:lstStyle>
          <a:p>
            <a:r>
              <a:rPr lang="en-US" smtClean="0"/>
              <a:t>Click to edit Master title style</a:t>
            </a:r>
            <a:endParaRPr lang="en-US"/>
          </a:p>
        </p:txBody>
      </p:sp>
    </p:spTree>
    <p:extLst>
      <p:ext uri="{BB962C8B-B14F-4D97-AF65-F5344CB8AC3E}">
        <p14:creationId xmlns="" xmlns:p14="http://schemas.microsoft.com/office/powerpoint/2010/main" val="374079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262780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63548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174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112209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247572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150676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82097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9B444-64AF-40FA-BB17-F8791114854A}" type="datetimeFigureOut">
              <a:rPr lang="en-IN" smtClean="0"/>
              <a:pPr/>
              <a:t>17-10-2019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41557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9B444-64AF-40FA-BB17-F8791114854A}" type="datetimeFigureOut">
              <a:rPr lang="en-IN" smtClean="0"/>
              <a:pPr/>
              <a:t>17-10-2019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028B-71EF-474F-9A18-DCD13DF9EE61}" type="slidenum">
              <a:rPr lang="en-IN" smtClean="0"/>
              <a:pPr/>
              <a:t>‹#›</a:t>
            </a:fld>
            <a:endParaRPr lang="en-IN"/>
          </a:p>
        </p:txBody>
      </p:sp>
    </p:spTree>
    <p:extLst>
      <p:ext uri="{BB962C8B-B14F-4D97-AF65-F5344CB8AC3E}">
        <p14:creationId xmlns:p14="http://schemas.microsoft.com/office/powerpoint/2010/main" xmlns="" val="272389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33.xml"/></Relationships>
</file>

<file path=ppt/slides/_rels/slide37.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ChangeArrowheads="1"/>
          </p:cNvSpPr>
          <p:nvPr/>
        </p:nvSpPr>
        <p:spPr bwMode="auto">
          <a:xfrm>
            <a:off x="0" y="2398713"/>
            <a:ext cx="9144000" cy="1258887"/>
          </a:xfrm>
          <a:prstGeom prst="rect">
            <a:avLst/>
          </a:prstGeom>
          <a:solidFill>
            <a:srgbClr val="000066"/>
          </a:solidFill>
          <a:ln w="9525">
            <a:noFill/>
            <a:round/>
            <a:headEnd/>
            <a:tailEnd/>
          </a:ln>
        </p:spPr>
        <p:txBody>
          <a:bodyPr lIns="90000" tIns="137160" rIns="90000" bIns="46800"/>
          <a:lstStyle/>
          <a:p>
            <a:pPr algn="ctr">
              <a:spcBef>
                <a:spcPts val="600"/>
              </a:spcBef>
              <a:spcAft>
                <a:spcPts val="600"/>
              </a:spcAft>
              <a:defRPr/>
            </a:pPr>
            <a:r>
              <a:rPr lang="en-IN" sz="3200" dirty="0" smtClean="0">
                <a:solidFill>
                  <a:srgbClr val="FFFF00"/>
                </a:solidFill>
              </a:rPr>
              <a:t>Passive Safe Integral LWR Option for Accelerating </a:t>
            </a:r>
            <a:br>
              <a:rPr lang="en-IN" sz="3200" dirty="0" smtClean="0">
                <a:solidFill>
                  <a:srgbClr val="FFFF00"/>
                </a:solidFill>
              </a:rPr>
            </a:br>
            <a:r>
              <a:rPr lang="en-IN" sz="3200" dirty="0" smtClean="0">
                <a:solidFill>
                  <a:srgbClr val="FFFF00"/>
                </a:solidFill>
              </a:rPr>
              <a:t>Nuclear Capacity Building</a:t>
            </a:r>
            <a:br>
              <a:rPr lang="en-IN" sz="3200" dirty="0" smtClean="0">
                <a:solidFill>
                  <a:srgbClr val="FFFF00"/>
                </a:solidFill>
              </a:rPr>
            </a:br>
            <a:endParaRPr lang="en-US" sz="3200" b="1" dirty="0">
              <a:solidFill>
                <a:srgbClr val="FFFF00"/>
              </a:solidFill>
              <a:latin typeface="+mn-lt"/>
            </a:endParaRPr>
          </a:p>
        </p:txBody>
      </p:sp>
      <p:sp>
        <p:nvSpPr>
          <p:cNvPr id="17411" name="AutoShape 10"/>
          <p:cNvSpPr>
            <a:spLocks noChangeArrowheads="1"/>
          </p:cNvSpPr>
          <p:nvPr/>
        </p:nvSpPr>
        <p:spPr bwMode="auto">
          <a:xfrm>
            <a:off x="2286000" y="3733800"/>
            <a:ext cx="4572000" cy="1752600"/>
          </a:xfrm>
          <a:prstGeom prst="roundRect">
            <a:avLst>
              <a:gd name="adj" fmla="val 16667"/>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2000" i="1" dirty="0">
                <a:solidFill>
                  <a:srgbClr val="FFFFFF"/>
                </a:solidFill>
                <a:latin typeface="Calibri" pitchFamily="34" charset="0"/>
              </a:rPr>
              <a:t>A.K. </a:t>
            </a:r>
            <a:r>
              <a:rPr lang="en-IN" sz="2000" i="1" dirty="0" smtClean="0">
                <a:solidFill>
                  <a:srgbClr val="FFFFFF"/>
                </a:solidFill>
                <a:latin typeface="Calibri" pitchFamily="34" charset="0"/>
              </a:rPr>
              <a:t>Nayak</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IN" sz="2000" i="1" dirty="0" smtClean="0">
                <a:solidFill>
                  <a:srgbClr val="FFFFFF"/>
                </a:solidFill>
                <a:latin typeface="Calibri" pitchFamily="34" charset="0"/>
              </a:rPr>
              <a:t>Outstanding Scientist</a:t>
            </a:r>
            <a:endParaRPr lang="en-US" sz="2000" i="1" dirty="0">
              <a:solidFill>
                <a:srgbClr val="FFFFFF"/>
              </a:solidFill>
              <a:latin typeface="Calibri" pitchFamily="34"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err="1" smtClean="0">
                <a:solidFill>
                  <a:srgbClr val="FFFFFF"/>
                </a:solidFill>
                <a:latin typeface="Calibri" pitchFamily="34" charset="0"/>
              </a:rPr>
              <a:t>Bhabha</a:t>
            </a:r>
            <a:r>
              <a:rPr lang="en-US" sz="2000" dirty="0" smtClean="0">
                <a:solidFill>
                  <a:srgbClr val="FFFFFF"/>
                </a:solidFill>
                <a:latin typeface="Calibri" pitchFamily="34" charset="0"/>
              </a:rPr>
              <a:t> </a:t>
            </a:r>
            <a:r>
              <a:rPr lang="en-US" sz="2000" dirty="0">
                <a:solidFill>
                  <a:srgbClr val="FFFFFF"/>
                </a:solidFill>
                <a:latin typeface="Calibri" pitchFamily="34" charset="0"/>
              </a:rPr>
              <a:t>Atomic Research Centre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err="1">
                <a:solidFill>
                  <a:srgbClr val="FFFFFF"/>
                </a:solidFill>
                <a:latin typeface="Calibri" pitchFamily="34" charset="0"/>
              </a:rPr>
              <a:t>Trombay</a:t>
            </a:r>
            <a:r>
              <a:rPr lang="en-US" sz="2000" dirty="0">
                <a:solidFill>
                  <a:srgbClr val="FFFFFF"/>
                </a:solidFill>
                <a:latin typeface="Calibri" pitchFamily="34" charset="0"/>
              </a:rPr>
              <a:t>, Mumbai, </a:t>
            </a:r>
            <a:r>
              <a:rPr lang="en-US" sz="2000" dirty="0" smtClean="0">
                <a:solidFill>
                  <a:srgbClr val="FFFFFF"/>
                </a:solidFill>
                <a:latin typeface="Calibri" pitchFamily="34" charset="0"/>
              </a:rPr>
              <a:t>India</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FFFFFF"/>
                </a:solidFill>
                <a:latin typeface="Calibri" pitchFamily="34" charset="0"/>
              </a:rPr>
              <a:t>Email: arunths@barc.gov.in</a:t>
            </a:r>
            <a:endParaRPr lang="en-US" sz="2000" dirty="0">
              <a:solidFill>
                <a:srgbClr val="FFFFFF"/>
              </a:solidFill>
              <a:latin typeface="Calibri" pitchFamily="34"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solidFill>
                <a:srgbClr val="FFFFFF"/>
              </a:solidFill>
              <a:latin typeface="Calibri" pitchFamily="34" charset="0"/>
            </a:endParaRPr>
          </a:p>
        </p:txBody>
      </p:sp>
      <p:pic>
        <p:nvPicPr>
          <p:cNvPr id="17412" name="Picture 13" descr="http://bts.barc.gov.in/images/barc_logo.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0" y="0"/>
            <a:ext cx="2514600" cy="236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9144000" cy="6019800"/>
          </a:xfrm>
        </p:spPr>
        <p:txBody>
          <a:bodyPr>
            <a:normAutofit lnSpcReduction="10000"/>
          </a:bodyPr>
          <a:lstStyle/>
          <a:p>
            <a:r>
              <a:rPr lang="en-IN" sz="2400" dirty="0" smtClean="0"/>
              <a:t>Nuclear </a:t>
            </a:r>
            <a:r>
              <a:rPr lang="en-IN" sz="2400" dirty="0"/>
              <a:t>power is yet to augment for large capacity </a:t>
            </a:r>
            <a:r>
              <a:rPr lang="en-IN" sz="2400" dirty="0" smtClean="0"/>
              <a:t>building. </a:t>
            </a:r>
          </a:p>
          <a:p>
            <a:endParaRPr lang="en-IN" sz="2400" dirty="0"/>
          </a:p>
          <a:p>
            <a:r>
              <a:rPr lang="en-IN" sz="2400" dirty="0" smtClean="0"/>
              <a:t>In order to replace the coal plants , large capacity building from nuclear must be achieved within short span (2 to 3 decades). </a:t>
            </a:r>
          </a:p>
          <a:p>
            <a:endParaRPr lang="en-IN" sz="2400" dirty="0" smtClean="0"/>
          </a:p>
          <a:p>
            <a:r>
              <a:rPr lang="en-IN" sz="2400" b="1" dirty="0" smtClean="0">
                <a:solidFill>
                  <a:srgbClr val="FF0000"/>
                </a:solidFill>
              </a:rPr>
              <a:t>Currently, AERB prescribes </a:t>
            </a:r>
            <a:r>
              <a:rPr lang="en-IN" sz="2400" b="1" dirty="0">
                <a:solidFill>
                  <a:srgbClr val="FF0000"/>
                </a:solidFill>
              </a:rPr>
              <a:t>strict guidelines for siting of the nuclear plants. Considering </a:t>
            </a:r>
            <a:r>
              <a:rPr lang="en-IN" sz="2400" b="1" dirty="0" smtClean="0">
                <a:solidFill>
                  <a:srgbClr val="FF0000"/>
                </a:solidFill>
              </a:rPr>
              <a:t>the </a:t>
            </a:r>
            <a:r>
              <a:rPr lang="en-IN" sz="2400" b="1" dirty="0">
                <a:solidFill>
                  <a:srgbClr val="FF0000"/>
                </a:solidFill>
              </a:rPr>
              <a:t>geology </a:t>
            </a:r>
            <a:r>
              <a:rPr lang="en-IN" sz="2400" b="1" dirty="0" smtClean="0">
                <a:solidFill>
                  <a:srgbClr val="FF0000"/>
                </a:solidFill>
              </a:rPr>
              <a:t>and population density of </a:t>
            </a:r>
            <a:r>
              <a:rPr lang="en-IN" sz="2400" b="1" dirty="0">
                <a:solidFill>
                  <a:srgbClr val="FF0000"/>
                </a:solidFill>
              </a:rPr>
              <a:t>India, this poses limitations to the availability of large number of sites for construction of nuclear power plants as per the siting criteria of </a:t>
            </a:r>
            <a:r>
              <a:rPr lang="en-IN" sz="2400" b="1" dirty="0" smtClean="0">
                <a:solidFill>
                  <a:srgbClr val="FF0000"/>
                </a:solidFill>
              </a:rPr>
              <a:t>AERB with the current technology.</a:t>
            </a:r>
            <a:endParaRPr lang="en-IN" sz="2400" b="1" dirty="0">
              <a:solidFill>
                <a:srgbClr val="FF0000"/>
              </a:solidFill>
            </a:endParaRPr>
          </a:p>
          <a:p>
            <a:endParaRPr lang="en-IN" sz="2400" dirty="0"/>
          </a:p>
          <a:p>
            <a:r>
              <a:rPr lang="en-IN" sz="2400" dirty="0" smtClean="0"/>
              <a:t>In </a:t>
            </a:r>
            <a:r>
              <a:rPr lang="en-IN" sz="2400" dirty="0"/>
              <a:t>order to </a:t>
            </a:r>
            <a:r>
              <a:rPr lang="en-IN" sz="2400" dirty="0" smtClean="0"/>
              <a:t>augment large capacity building by replacing large number retired coal plants, a new concept of passive safe integral LWR </a:t>
            </a:r>
            <a:r>
              <a:rPr lang="en-IN" sz="2400" dirty="0" smtClean="0"/>
              <a:t>(PSIR) is </a:t>
            </a:r>
            <a:r>
              <a:rPr lang="en-IN" sz="2400" dirty="0" smtClean="0"/>
              <a:t>presented </a:t>
            </a:r>
            <a:r>
              <a:rPr lang="en-IN" sz="2400" dirty="0" smtClean="0"/>
              <a:t>here.</a:t>
            </a:r>
          </a:p>
          <a:p>
            <a:r>
              <a:rPr lang="en-IN" sz="2400" dirty="0" smtClean="0">
                <a:solidFill>
                  <a:srgbClr val="FF0000"/>
                </a:solidFill>
              </a:rPr>
              <a:t>PSIRs are inherently safe and can be built in retired coal plants”</a:t>
            </a:r>
            <a:r>
              <a:rPr lang="en-IN" sz="2400" dirty="0" smtClean="0"/>
              <a:t>.</a:t>
            </a:r>
            <a:endParaRPr lang="en-IN" sz="2400" dirty="0">
              <a:solidFill>
                <a:srgbClr val="FF0000"/>
              </a:solidFill>
            </a:endParaRPr>
          </a:p>
          <a:p>
            <a:endParaRPr lang="en-IN" sz="2400" dirty="0" smtClean="0"/>
          </a:p>
        </p:txBody>
      </p:sp>
      <p:sp>
        <p:nvSpPr>
          <p:cNvPr id="4" name="Title 1"/>
          <p:cNvSpPr>
            <a:spLocks noGrp="1"/>
          </p:cNvSpPr>
          <p:nvPr>
            <p:ph type="title"/>
          </p:nvPr>
        </p:nvSpPr>
        <p:spPr>
          <a:xfrm>
            <a:off x="0" y="0"/>
            <a:ext cx="9144000" cy="692696"/>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r>
              <a:rPr lang="en-IN" sz="2400" b="1" dirty="0">
                <a:solidFill>
                  <a:schemeClr val="dk1"/>
                </a:solidFill>
                <a:latin typeface="+mn-lt"/>
                <a:ea typeface="+mn-ea"/>
                <a:cs typeface="+mn-cs"/>
              </a:rPr>
              <a:t>The urgency for quickly augmenting nuclear generation capacity in the post-Paris </a:t>
            </a:r>
            <a:r>
              <a:rPr lang="en-IN" sz="2400" b="1" dirty="0" smtClean="0">
                <a:solidFill>
                  <a:schemeClr val="dk1"/>
                </a:solidFill>
                <a:latin typeface="+mn-lt"/>
                <a:ea typeface="+mn-ea"/>
                <a:cs typeface="+mn-cs"/>
              </a:rPr>
              <a:t>scenario – Requirements of new technology</a:t>
            </a:r>
            <a:endParaRPr lang="en-IN" sz="2400" b="1" dirty="0">
              <a:solidFill>
                <a:schemeClr val="dk1"/>
              </a:solidFill>
              <a:latin typeface="+mn-lt"/>
              <a:ea typeface="+mn-ea"/>
              <a:cs typeface="+mn-cs"/>
            </a:endParaRPr>
          </a:p>
        </p:txBody>
      </p:sp>
    </p:spTree>
    <p:extLst>
      <p:ext uri="{BB962C8B-B14F-4D97-AF65-F5344CB8AC3E}">
        <p14:creationId xmlns:p14="http://schemas.microsoft.com/office/powerpoint/2010/main" xmlns="" val="1848890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Important Aspect</a:t>
            </a:r>
            <a:endParaRPr lang="en-IN" dirty="0"/>
          </a:p>
        </p:txBody>
      </p:sp>
      <p:sp>
        <p:nvSpPr>
          <p:cNvPr id="4" name="Rectangle 3"/>
          <p:cNvSpPr/>
          <p:nvPr/>
        </p:nvSpPr>
        <p:spPr>
          <a:xfrm>
            <a:off x="179512" y="1676400"/>
            <a:ext cx="8784976"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IN" sz="2400" dirty="0"/>
              <a:t>In addition to the highest level of safety, technology of these reactors </a:t>
            </a:r>
            <a:r>
              <a:rPr lang="en-IN" sz="2400" dirty="0" smtClean="0"/>
              <a:t>is such </a:t>
            </a:r>
            <a:r>
              <a:rPr lang="en-IN" sz="2400" dirty="0"/>
              <a:t>that </a:t>
            </a:r>
            <a:endParaRPr lang="en-IN" sz="2400" dirty="0" smtClean="0"/>
          </a:p>
          <a:p>
            <a:endParaRPr lang="en-IN" sz="2400" dirty="0" smtClean="0"/>
          </a:p>
          <a:p>
            <a:pPr>
              <a:buFont typeface="Arial" pitchFamily="34" charset="0"/>
              <a:buChar char="•"/>
            </a:pPr>
            <a:r>
              <a:rPr lang="en-IN" sz="2400" dirty="0" smtClean="0"/>
              <a:t>    can </a:t>
            </a:r>
            <a:r>
              <a:rPr lang="en-IN" sz="2400" dirty="0"/>
              <a:t>be easily manufactured with short construction period, </a:t>
            </a:r>
            <a:endParaRPr lang="en-IN" sz="2400" dirty="0" smtClean="0"/>
          </a:p>
          <a:p>
            <a:pPr>
              <a:buFont typeface="Arial" pitchFamily="34" charset="0"/>
              <a:buChar char="•"/>
            </a:pPr>
            <a:r>
              <a:rPr lang="en-IN" sz="2400" dirty="0" smtClean="0"/>
              <a:t>    ease </a:t>
            </a:r>
            <a:r>
              <a:rPr lang="en-IN" sz="2400" dirty="0"/>
              <a:t>in multiplication, </a:t>
            </a:r>
            <a:endParaRPr lang="en-IN" sz="2400" dirty="0" smtClean="0"/>
          </a:p>
          <a:p>
            <a:pPr>
              <a:buFont typeface="Arial" pitchFamily="34" charset="0"/>
              <a:buChar char="•"/>
            </a:pPr>
            <a:r>
              <a:rPr lang="en-IN" sz="2400" dirty="0" smtClean="0"/>
              <a:t>    operated </a:t>
            </a:r>
            <a:r>
              <a:rPr lang="en-IN" sz="2400" dirty="0"/>
              <a:t>domestically </a:t>
            </a:r>
            <a:endParaRPr lang="en-IN" sz="2400" dirty="0" smtClean="0"/>
          </a:p>
          <a:p>
            <a:endParaRPr lang="en-IN" sz="2400" dirty="0" smtClean="0"/>
          </a:p>
          <a:p>
            <a:r>
              <a:rPr lang="en-IN" sz="2400" dirty="0" smtClean="0"/>
              <a:t>so </a:t>
            </a:r>
            <a:r>
              <a:rPr lang="en-IN" sz="2400" dirty="0"/>
              <a:t>as to enhance the capacity building </a:t>
            </a:r>
            <a:r>
              <a:rPr lang="en-IN" sz="2400" dirty="0" smtClean="0"/>
              <a:t> (several hundreds of these reactors) within </a:t>
            </a:r>
            <a:r>
              <a:rPr lang="en-IN" sz="2400" dirty="0"/>
              <a:t>short period of 3 decades. </a:t>
            </a:r>
            <a:endParaRPr lang="en-IN" sz="2400" dirty="0" smtClean="0"/>
          </a:p>
        </p:txBody>
      </p:sp>
    </p:spTree>
    <p:extLst>
      <p:ext uri="{BB962C8B-B14F-4D97-AF65-F5344CB8AC3E}">
        <p14:creationId xmlns:p14="http://schemas.microsoft.com/office/powerpoint/2010/main" xmlns="" val="1436310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
        <p:nvSpPr>
          <p:cNvPr id="3" name="Content Placeholder 2"/>
          <p:cNvSpPr>
            <a:spLocks noGrp="1"/>
          </p:cNvSpPr>
          <p:nvPr>
            <p:ph idx="1"/>
          </p:nvPr>
        </p:nvSpPr>
        <p:spPr/>
        <p:txBody>
          <a:bodyPr/>
          <a:lstStyle/>
          <a:p>
            <a:r>
              <a:rPr lang="en-IN" dirty="0"/>
              <a:t>PSIRs are advanced PWRs that typically produce electric power of 150 MW(e) (2x150 MWe can be connected to one turbine). These plants are to be built in factories and shipped to sites for installation. </a:t>
            </a:r>
          </a:p>
          <a:p>
            <a:endParaRPr lang="en-IN" dirty="0"/>
          </a:p>
        </p:txBody>
      </p:sp>
    </p:spTree>
    <p:extLst>
      <p:ext uri="{BB962C8B-B14F-4D97-AF65-F5344CB8AC3E}">
        <p14:creationId xmlns:p14="http://schemas.microsoft.com/office/powerpoint/2010/main" xmlns="" val="1246492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052736"/>
            <a:ext cx="8784976" cy="5073427"/>
          </a:xfrm>
        </p:spPr>
        <p:txBody>
          <a:bodyPr>
            <a:normAutofit fontScale="85000" lnSpcReduction="20000"/>
          </a:bodyPr>
          <a:lstStyle/>
          <a:p>
            <a:pPr marL="0" indent="0">
              <a:buNone/>
            </a:pPr>
            <a:r>
              <a:rPr lang="en-IN" sz="2800" b="1" dirty="0" smtClean="0">
                <a:solidFill>
                  <a:srgbClr val="FF0000"/>
                </a:solidFill>
              </a:rPr>
              <a:t>Why This Technology</a:t>
            </a:r>
          </a:p>
          <a:p>
            <a:pPr marL="0" indent="0">
              <a:buNone/>
            </a:pPr>
            <a:endParaRPr lang="en-IN" sz="2800" b="1" dirty="0" smtClean="0">
              <a:solidFill>
                <a:srgbClr val="FF0000"/>
              </a:solidFill>
            </a:endParaRPr>
          </a:p>
          <a:p>
            <a:pPr lvl="0">
              <a:buFont typeface="Wingdings" pitchFamily="2" charset="2"/>
              <a:buChar char="ü"/>
            </a:pPr>
            <a:r>
              <a:rPr lang="en-IN" sz="2800" b="1" dirty="0"/>
              <a:t>Adopting proven LWR technology for power production: </a:t>
            </a:r>
            <a:r>
              <a:rPr lang="en-IN" sz="2800" dirty="0"/>
              <a:t>The LWR technology is more than six decades old and it is well proven. PSIR shall use the core configuration of standard LWR design. Thus, it will be an extension of India’s 1</a:t>
            </a:r>
            <a:r>
              <a:rPr lang="en-IN" sz="2800" baseline="30000" dirty="0"/>
              <a:t>st</a:t>
            </a:r>
            <a:r>
              <a:rPr lang="en-IN" sz="2800" dirty="0"/>
              <a:t> stage nuclear power program.  </a:t>
            </a:r>
            <a:endParaRPr lang="en-IN" sz="2800" dirty="0" smtClean="0"/>
          </a:p>
          <a:p>
            <a:pPr lvl="0">
              <a:buFont typeface="Wingdings" pitchFamily="2" charset="2"/>
              <a:buChar char="ü"/>
            </a:pPr>
            <a:endParaRPr lang="en-IN" sz="2800" dirty="0"/>
          </a:p>
          <a:p>
            <a:pPr lvl="0">
              <a:buFont typeface="Wingdings" pitchFamily="2" charset="2"/>
              <a:buChar char="ü"/>
            </a:pPr>
            <a:r>
              <a:rPr lang="en-IN" sz="2800" b="1" dirty="0"/>
              <a:t>Modularity in both manufacture and deployment:</a:t>
            </a:r>
            <a:r>
              <a:rPr lang="en-IN" sz="2800" dirty="0"/>
              <a:t>  </a:t>
            </a:r>
            <a:r>
              <a:rPr lang="en-IN" sz="2800" dirty="0" smtClean="0"/>
              <a:t>All components of NSS are housed inside the pressure vessel. Thus the PSIR is like a power pack. This will accelerate the </a:t>
            </a:r>
            <a:r>
              <a:rPr lang="en-IN" sz="2800" dirty="0"/>
              <a:t>capacity building in short time</a:t>
            </a:r>
            <a:r>
              <a:rPr lang="en-IN" sz="2800" dirty="0" smtClean="0"/>
              <a:t>.</a:t>
            </a:r>
          </a:p>
          <a:p>
            <a:pPr lvl="0">
              <a:buFont typeface="Wingdings" pitchFamily="2" charset="2"/>
              <a:buChar char="ü"/>
            </a:pPr>
            <a:endParaRPr lang="en-IN" sz="2800" dirty="0"/>
          </a:p>
          <a:p>
            <a:pPr lvl="0">
              <a:buFont typeface="Wingdings" pitchFamily="2" charset="2"/>
              <a:buChar char="ü"/>
            </a:pPr>
            <a:r>
              <a:rPr lang="en-IN" sz="2800" b="1" dirty="0"/>
              <a:t>Flexibility in operation:</a:t>
            </a:r>
            <a:r>
              <a:rPr lang="en-IN" sz="2800" dirty="0"/>
              <a:t> Having several units of same size in one site, gives the flexibility of usage as per load demands.  </a:t>
            </a:r>
          </a:p>
          <a:p>
            <a:pPr>
              <a:buFont typeface="Wingdings" pitchFamily="2" charset="2"/>
              <a:buChar char="ü"/>
            </a:pPr>
            <a:endParaRPr lang="en-IN" sz="2800" dirty="0"/>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3437472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712968" cy="5472608"/>
          </a:xfrm>
        </p:spPr>
        <p:txBody>
          <a:bodyPr>
            <a:noAutofit/>
          </a:bodyPr>
          <a:lstStyle/>
          <a:p>
            <a:pPr lvl="0">
              <a:buFont typeface="Wingdings" pitchFamily="2" charset="2"/>
              <a:buChar char="ü"/>
            </a:pPr>
            <a:r>
              <a:rPr lang="en-IN" sz="2400" b="1" dirty="0"/>
              <a:t>Make-in India: </a:t>
            </a:r>
            <a:r>
              <a:rPr lang="en-IN" sz="2000" dirty="0"/>
              <a:t>All components of PSIR can be manufactured in India including the RPV for which the current hydraulic press and forging capability </a:t>
            </a:r>
            <a:r>
              <a:rPr lang="en-IN" sz="2000" dirty="0" smtClean="0"/>
              <a:t>are </a:t>
            </a:r>
            <a:r>
              <a:rPr lang="en-IN" sz="2000" dirty="0"/>
              <a:t>available in domestic industries.</a:t>
            </a:r>
          </a:p>
          <a:p>
            <a:pPr>
              <a:buFont typeface="Wingdings" pitchFamily="2" charset="2"/>
              <a:buChar char="ü"/>
            </a:pPr>
            <a:endParaRPr lang="en-IN" sz="2000" dirty="0"/>
          </a:p>
          <a:p>
            <a:pPr lvl="0">
              <a:buFont typeface="Wingdings" pitchFamily="2" charset="2"/>
              <a:buChar char="ü"/>
            </a:pPr>
            <a:r>
              <a:rPr lang="en-IN" sz="2400" b="1" dirty="0">
                <a:solidFill>
                  <a:srgbClr val="FF0000"/>
                </a:solidFill>
              </a:rPr>
              <a:t>Short construction schedules:</a:t>
            </a:r>
            <a:r>
              <a:rPr lang="en-IN" sz="2400" dirty="0">
                <a:solidFill>
                  <a:srgbClr val="FF0000"/>
                </a:solidFill>
              </a:rPr>
              <a:t> </a:t>
            </a:r>
            <a:r>
              <a:rPr lang="en-IN" sz="2000" dirty="0">
                <a:solidFill>
                  <a:srgbClr val="FF0000"/>
                </a:solidFill>
              </a:rPr>
              <a:t>Fabrication of the integral reactor which comprises of major components </a:t>
            </a:r>
            <a:r>
              <a:rPr lang="en-IN" sz="2000" dirty="0" smtClean="0">
                <a:solidFill>
                  <a:srgbClr val="FF0000"/>
                </a:solidFill>
              </a:rPr>
              <a:t>can </a:t>
            </a:r>
            <a:r>
              <a:rPr lang="en-IN" sz="2000" dirty="0">
                <a:solidFill>
                  <a:srgbClr val="FF0000"/>
                </a:solidFill>
              </a:rPr>
              <a:t>be made in centralized manufacturing facilities and will be directly transported by rail to the site for installation thus reducing lot of time for site related </a:t>
            </a:r>
            <a:r>
              <a:rPr lang="en-IN" sz="2000" dirty="0" smtClean="0">
                <a:solidFill>
                  <a:srgbClr val="FF0000"/>
                </a:solidFill>
              </a:rPr>
              <a:t>activities </a:t>
            </a:r>
            <a:r>
              <a:rPr lang="en-IN" sz="2000" dirty="0">
                <a:solidFill>
                  <a:srgbClr val="FF0000"/>
                </a:solidFill>
              </a:rPr>
              <a:t>for installation. </a:t>
            </a:r>
          </a:p>
          <a:p>
            <a:pPr>
              <a:buFont typeface="Wingdings" pitchFamily="2" charset="2"/>
              <a:buChar char="ü"/>
            </a:pPr>
            <a:endParaRPr lang="en-IN" sz="2000" dirty="0"/>
          </a:p>
          <a:p>
            <a:pPr>
              <a:buFont typeface="Wingdings" pitchFamily="2" charset="2"/>
              <a:buChar char="ü"/>
            </a:pPr>
            <a:r>
              <a:rPr lang="en-IN" sz="2400" b="1" dirty="0">
                <a:solidFill>
                  <a:srgbClr val="0000FF"/>
                </a:solidFill>
              </a:rPr>
              <a:t>Reduction in IDC:</a:t>
            </a:r>
            <a:r>
              <a:rPr lang="en-IN" sz="2400" dirty="0">
                <a:solidFill>
                  <a:srgbClr val="0000FF"/>
                </a:solidFill>
              </a:rPr>
              <a:t> </a:t>
            </a:r>
            <a:r>
              <a:rPr lang="en-IN" sz="2000" dirty="0">
                <a:solidFill>
                  <a:srgbClr val="0000FF"/>
                </a:solidFill>
              </a:rPr>
              <a:t>Because of reduction in construction times, the interest during construction (IDC) is substantially reduced. This makes it very competitive with large reactors where IDC is a major cost component due to large construction time delay. </a:t>
            </a:r>
            <a:r>
              <a:rPr lang="en-IN" sz="2000" dirty="0" smtClean="0">
                <a:solidFill>
                  <a:srgbClr val="0000FF"/>
                </a:solidFill>
              </a:rPr>
              <a:t> </a:t>
            </a:r>
          </a:p>
          <a:p>
            <a:pPr>
              <a:buFont typeface="Wingdings" pitchFamily="2" charset="2"/>
              <a:buChar char="ü"/>
            </a:pPr>
            <a:endParaRPr lang="en-IN" sz="2000" dirty="0" smtClean="0">
              <a:solidFill>
                <a:srgbClr val="0000FF"/>
              </a:solidFill>
            </a:endParaRPr>
          </a:p>
          <a:p>
            <a:pPr>
              <a:buFont typeface="Wingdings" pitchFamily="2" charset="2"/>
              <a:buChar char="ü"/>
            </a:pPr>
            <a:r>
              <a:rPr lang="en-IN" sz="2400" b="1" dirty="0" smtClean="0"/>
              <a:t>Lesser investment with early returns: </a:t>
            </a:r>
            <a:r>
              <a:rPr lang="en-IN" sz="2000" dirty="0" smtClean="0">
                <a:solidFill>
                  <a:srgbClr val="FF0000"/>
                </a:solidFill>
              </a:rPr>
              <a:t>Because of short construction time, return from investment starts early. So investors will have large confidence.</a:t>
            </a:r>
            <a:endParaRPr lang="en-IN" sz="2000" dirty="0">
              <a:solidFill>
                <a:srgbClr val="FF0000"/>
              </a:solidFill>
            </a:endParaRPr>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96258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928992" cy="5112568"/>
          </a:xfrm>
        </p:spPr>
        <p:txBody>
          <a:bodyPr>
            <a:normAutofit/>
          </a:bodyPr>
          <a:lstStyle/>
          <a:p>
            <a:pPr lvl="0">
              <a:buFont typeface="Wingdings" pitchFamily="2" charset="2"/>
              <a:buChar char="ü"/>
            </a:pPr>
            <a:r>
              <a:rPr lang="en-IN" b="1" dirty="0"/>
              <a:t>Integral reactor module making it inherently safe:  </a:t>
            </a:r>
            <a:r>
              <a:rPr lang="en-IN" dirty="0"/>
              <a:t>PSIRs are integral reactors which contain all major equipments like pressure vessel, steam generator, pressurizer and pump inside the reactor vessel and thus avoiding large coolant piping which practically eliminates LBLOCA. </a:t>
            </a:r>
          </a:p>
          <a:p>
            <a:pPr marL="0" lvl="0" indent="0">
              <a:buNone/>
            </a:pPr>
            <a:endParaRPr lang="en-IN" dirty="0" smtClean="0">
              <a:solidFill>
                <a:srgbClr val="FF0000"/>
              </a:solidFill>
            </a:endParaRPr>
          </a:p>
          <a:p>
            <a:pPr>
              <a:buFont typeface="Wingdings" pitchFamily="2" charset="2"/>
              <a:buChar char="ü"/>
            </a:pPr>
            <a:endParaRPr lang="en-IN" dirty="0"/>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645358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929411"/>
          </a:xfrm>
        </p:spPr>
        <p:txBody>
          <a:bodyPr>
            <a:normAutofit/>
          </a:bodyPr>
          <a:lstStyle/>
          <a:p>
            <a:pPr lvl="0">
              <a:buFont typeface="Wingdings" pitchFamily="2" charset="2"/>
              <a:buChar char="ü"/>
            </a:pPr>
            <a:r>
              <a:rPr lang="en-IN" sz="2800" b="1" dirty="0"/>
              <a:t>Passive safety features making it </a:t>
            </a:r>
            <a:r>
              <a:rPr lang="en-IN" sz="2800" b="1" dirty="0" smtClean="0"/>
              <a:t>“walk away safe reactor”: </a:t>
            </a:r>
          </a:p>
          <a:p>
            <a:pPr lvl="1">
              <a:buFont typeface="Arial" pitchFamily="34" charset="0"/>
              <a:buChar char="•"/>
            </a:pPr>
            <a:r>
              <a:rPr lang="en-IN" sz="2400" dirty="0" smtClean="0"/>
              <a:t>PSIRs </a:t>
            </a:r>
            <a:r>
              <a:rPr lang="en-IN" sz="2400" dirty="0"/>
              <a:t>have advantage of small core size which requires less amount of decay heat to be removed as compared to large reactors. </a:t>
            </a:r>
            <a:endParaRPr lang="en-IN" sz="2400" dirty="0" smtClean="0"/>
          </a:p>
          <a:p>
            <a:pPr lvl="1">
              <a:buFont typeface="Arial" pitchFamily="34" charset="0"/>
              <a:buChar char="•"/>
            </a:pPr>
            <a:r>
              <a:rPr lang="en-IN" sz="2400" dirty="0" smtClean="0"/>
              <a:t>This </a:t>
            </a:r>
            <a:r>
              <a:rPr lang="en-IN" sz="2400" dirty="0"/>
              <a:t>enables use of several passive safety systems in its design </a:t>
            </a:r>
            <a:r>
              <a:rPr lang="en-IN" sz="2400" dirty="0" smtClean="0"/>
              <a:t>without </a:t>
            </a:r>
            <a:r>
              <a:rPr lang="en-IN" sz="2400" dirty="0"/>
              <a:t>leading to design extension </a:t>
            </a:r>
            <a:r>
              <a:rPr lang="en-IN" sz="2400" dirty="0" smtClean="0"/>
              <a:t>conditions or core melt scenario. </a:t>
            </a:r>
          </a:p>
          <a:p>
            <a:pPr lvl="1">
              <a:buNone/>
            </a:pPr>
            <a:endParaRPr lang="en-IN" sz="2400" dirty="0" smtClean="0"/>
          </a:p>
          <a:p>
            <a:pPr lvl="1">
              <a:buFont typeface="Arial" pitchFamily="34" charset="0"/>
              <a:buChar char="•"/>
            </a:pPr>
            <a:r>
              <a:rPr lang="en-IN" sz="2400" dirty="0" smtClean="0"/>
              <a:t>Thus</a:t>
            </a:r>
            <a:r>
              <a:rPr lang="en-IN" sz="2400" dirty="0"/>
              <a:t>, these reactors have</a:t>
            </a:r>
            <a:r>
              <a:rPr lang="en-IN" sz="2400" dirty="0">
                <a:solidFill>
                  <a:srgbClr val="FF0000"/>
                </a:solidFill>
              </a:rPr>
              <a:t> potential to replace retired coal plants or other such industries without requiring new sites for construction</a:t>
            </a:r>
            <a:r>
              <a:rPr lang="en-IN" sz="2400" dirty="0"/>
              <a:t>.</a:t>
            </a:r>
          </a:p>
          <a:p>
            <a:endParaRPr lang="en-IN" sz="2800" dirty="0"/>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873005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8579296" cy="5400600"/>
          </a:xfrm>
        </p:spPr>
        <p:txBody>
          <a:bodyPr>
            <a:noAutofit/>
          </a:bodyPr>
          <a:lstStyle/>
          <a:p>
            <a:pPr lvl="0">
              <a:buFont typeface="Wingdings" pitchFamily="2" charset="2"/>
              <a:buChar char="ü"/>
            </a:pPr>
            <a:r>
              <a:rPr lang="en-IN" sz="2400" b="1" dirty="0"/>
              <a:t>Superiority over advanced reactors with passive systems: </a:t>
            </a:r>
            <a:endParaRPr lang="en-IN" sz="2400" b="1" dirty="0" smtClean="0"/>
          </a:p>
          <a:p>
            <a:pPr lvl="1">
              <a:buFont typeface="Arial" pitchFamily="34" charset="0"/>
              <a:buChar char="•"/>
            </a:pPr>
            <a:r>
              <a:rPr lang="en-IN" sz="2000" dirty="0" smtClean="0"/>
              <a:t>Current </a:t>
            </a:r>
            <a:r>
              <a:rPr lang="en-IN" sz="2000" dirty="0"/>
              <a:t>Gen III+ reactors also use several passive safety systems in their design. </a:t>
            </a:r>
            <a:endParaRPr lang="en-IN" sz="2000" dirty="0" smtClean="0"/>
          </a:p>
          <a:p>
            <a:pPr lvl="1">
              <a:buFont typeface="Arial" pitchFamily="34" charset="0"/>
              <a:buChar char="•"/>
            </a:pPr>
            <a:r>
              <a:rPr lang="en-IN" sz="2000" dirty="0" smtClean="0"/>
              <a:t>However</a:t>
            </a:r>
            <a:r>
              <a:rPr lang="en-IN" sz="2000" dirty="0"/>
              <a:t>, in these reactors, </a:t>
            </a:r>
            <a:r>
              <a:rPr lang="en-IN" sz="2000" dirty="0" smtClean="0"/>
              <a:t>in extreme events resulting in multiple safety failures, </a:t>
            </a:r>
            <a:r>
              <a:rPr lang="en-IN" sz="2000" dirty="0"/>
              <a:t>core meltdown may also occur. Hence these reactors have provision for hydrogen mitigation and core catchers in their design. </a:t>
            </a:r>
            <a:endParaRPr lang="en-IN" sz="2000" dirty="0" smtClean="0"/>
          </a:p>
          <a:p>
            <a:pPr lvl="1">
              <a:buNone/>
            </a:pPr>
            <a:endParaRPr lang="en-IN" sz="2000" dirty="0" smtClean="0"/>
          </a:p>
          <a:p>
            <a:pPr lvl="1">
              <a:buFont typeface="Arial" pitchFamily="34" charset="0"/>
              <a:buChar char="•"/>
            </a:pPr>
            <a:r>
              <a:rPr lang="en-IN" sz="2000" dirty="0" smtClean="0"/>
              <a:t>On </a:t>
            </a:r>
            <a:r>
              <a:rPr lang="en-IN" sz="2000" dirty="0"/>
              <a:t>the contrary, in PSIR, being small integral reactor with passive safety systems, clad surface temperature is always below the permissible limit in all postulated accidental conditions and </a:t>
            </a:r>
            <a:r>
              <a:rPr lang="en-IN" sz="2000" dirty="0">
                <a:solidFill>
                  <a:srgbClr val="FF0000"/>
                </a:solidFill>
              </a:rPr>
              <a:t>hydrogen generation and core meltdown is practically </a:t>
            </a:r>
            <a:r>
              <a:rPr lang="en-IN" sz="2000" dirty="0" smtClean="0">
                <a:solidFill>
                  <a:srgbClr val="FF0000"/>
                </a:solidFill>
              </a:rPr>
              <a:t>eliminated in design under extreme conditions</a:t>
            </a:r>
            <a:r>
              <a:rPr lang="en-IN" sz="2000" dirty="0" smtClean="0"/>
              <a:t>.</a:t>
            </a:r>
            <a:endParaRPr lang="en-IN" sz="2000" dirty="0"/>
          </a:p>
          <a:p>
            <a:pPr>
              <a:buFont typeface="Wingdings" pitchFamily="2" charset="2"/>
              <a:buChar char="ü"/>
            </a:pPr>
            <a:endParaRPr lang="en-IN" sz="2400" dirty="0"/>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2030050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008" y="1371600"/>
            <a:ext cx="8928992" cy="3276599"/>
          </a:xfrm>
        </p:spPr>
        <p:txBody>
          <a:bodyPr>
            <a:normAutofit fontScale="92500" lnSpcReduction="20000"/>
          </a:bodyPr>
          <a:lstStyle/>
          <a:p>
            <a:pPr lvl="0">
              <a:buFont typeface="Wingdings" pitchFamily="2" charset="2"/>
              <a:buChar char="ü"/>
            </a:pPr>
            <a:r>
              <a:rPr lang="en-IN" sz="2800" b="1" dirty="0" smtClean="0"/>
              <a:t>BARC has large </a:t>
            </a:r>
            <a:r>
              <a:rPr lang="en-IN" sz="2800" b="1" dirty="0"/>
              <a:t>experience in technology development and demonstration of passive safety </a:t>
            </a:r>
            <a:r>
              <a:rPr lang="en-IN" sz="2800" b="1" dirty="0" smtClean="0"/>
              <a:t>systems</a:t>
            </a:r>
            <a:endParaRPr lang="en-IN" sz="2800" dirty="0"/>
          </a:p>
          <a:p>
            <a:pPr>
              <a:buFont typeface="Wingdings" pitchFamily="2" charset="2"/>
              <a:buChar char="ü"/>
            </a:pPr>
            <a:endParaRPr lang="en-IN" sz="2800" dirty="0"/>
          </a:p>
          <a:p>
            <a:pPr lvl="0">
              <a:buFont typeface="Wingdings" pitchFamily="2" charset="2"/>
              <a:buChar char="ü"/>
            </a:pPr>
            <a:r>
              <a:rPr lang="en-IN" sz="2800" b="1" dirty="0">
                <a:solidFill>
                  <a:srgbClr val="FF0000"/>
                </a:solidFill>
              </a:rPr>
              <a:t>Harnessing benefits of international civilian nuclear co-operation agreement: </a:t>
            </a:r>
            <a:r>
              <a:rPr lang="en-IN" sz="2800" dirty="0">
                <a:solidFill>
                  <a:srgbClr val="FF0000"/>
                </a:solidFill>
              </a:rPr>
              <a:t>The fuel for PSIRs can be imported under the international civilian nuclear co-operation </a:t>
            </a:r>
            <a:r>
              <a:rPr lang="en-IN" sz="2800" dirty="0" smtClean="0">
                <a:solidFill>
                  <a:srgbClr val="FF0000"/>
                </a:solidFill>
              </a:rPr>
              <a:t>agreement</a:t>
            </a:r>
            <a:endParaRPr lang="en-IN" sz="2800" dirty="0">
              <a:solidFill>
                <a:srgbClr val="FF0000"/>
              </a:solidFill>
            </a:endParaRPr>
          </a:p>
          <a:p>
            <a:pPr>
              <a:buFont typeface="Wingdings" pitchFamily="2" charset="2"/>
              <a:buChar char="ü"/>
            </a:pPr>
            <a:endParaRPr lang="en-IN" sz="2800" dirty="0"/>
          </a:p>
          <a:p>
            <a:pPr lvl="0">
              <a:buFont typeface="Wingdings" pitchFamily="2" charset="2"/>
              <a:buChar char="ü"/>
            </a:pPr>
            <a:r>
              <a:rPr lang="en-IN" sz="2800" b="1" dirty="0">
                <a:solidFill>
                  <a:srgbClr val="0000FF"/>
                </a:solidFill>
              </a:rPr>
              <a:t>Options for thorium </a:t>
            </a:r>
            <a:r>
              <a:rPr lang="en-IN" sz="2800" b="1" dirty="0" smtClean="0">
                <a:solidFill>
                  <a:srgbClr val="0000FF"/>
                </a:solidFill>
              </a:rPr>
              <a:t>burning</a:t>
            </a:r>
            <a:endParaRPr lang="en-IN" sz="2000" b="1" dirty="0" smtClean="0">
              <a:solidFill>
                <a:srgbClr val="0000FF"/>
              </a:solidFill>
            </a:endParaRPr>
          </a:p>
          <a:p>
            <a:pPr lvl="0">
              <a:buNone/>
            </a:pPr>
            <a:endParaRPr lang="en-IN" sz="2000" b="1" dirty="0" smtClean="0">
              <a:solidFill>
                <a:srgbClr val="0000FF"/>
              </a:solidFill>
            </a:endParaRPr>
          </a:p>
          <a:p>
            <a:pPr lvl="0">
              <a:buNone/>
            </a:pPr>
            <a:endParaRPr lang="en-IN" sz="2000" b="1" dirty="0" smtClean="0">
              <a:solidFill>
                <a:srgbClr val="0000FF"/>
              </a:solidFill>
            </a:endParaRPr>
          </a:p>
        </p:txBody>
      </p:sp>
      <p:sp>
        <p:nvSpPr>
          <p:cNvPr id="4" name="Title 1"/>
          <p:cNvSpPr>
            <a:spLocks noGrp="1"/>
          </p:cNvSpPr>
          <p:nvPr>
            <p:ph type="title"/>
          </p:nvPr>
        </p:nvSpPr>
        <p:spPr>
          <a:xfrm>
            <a:off x="-10284" y="20618"/>
            <a:ext cx="9144000" cy="888102"/>
          </a:xfrm>
        </p:spPr>
        <p:style>
          <a:lnRef idx="3">
            <a:schemeClr val="lt1"/>
          </a:lnRef>
          <a:fillRef idx="1">
            <a:schemeClr val="accent1"/>
          </a:fillRef>
          <a:effectRef idx="1">
            <a:schemeClr val="accent1"/>
          </a:effectRef>
          <a:fontRef idx="minor">
            <a:schemeClr val="lt1"/>
          </a:fontRef>
        </p:style>
        <p:txBody>
          <a:bodyPr>
            <a:noAutofit/>
          </a:bodyPr>
          <a:lstStyle/>
          <a:p>
            <a:r>
              <a:rPr lang="en-IN" sz="2800" b="1" dirty="0" smtClean="0">
                <a:solidFill>
                  <a:srgbClr val="FF0000"/>
                </a:solidFill>
              </a:rPr>
              <a:t>P</a:t>
            </a:r>
            <a:r>
              <a:rPr lang="en-IN" sz="2800" b="1" dirty="0" smtClean="0"/>
              <a:t>assive </a:t>
            </a:r>
            <a:r>
              <a:rPr lang="en-IN" sz="2800" b="1" dirty="0" smtClean="0">
                <a:solidFill>
                  <a:srgbClr val="FF0000"/>
                </a:solidFill>
              </a:rPr>
              <a:t>S</a:t>
            </a:r>
            <a:r>
              <a:rPr lang="en-IN" sz="2800" b="1" dirty="0" smtClean="0"/>
              <a:t>afe </a:t>
            </a:r>
            <a:r>
              <a:rPr lang="en-IN" sz="2800" b="1" dirty="0" smtClean="0">
                <a:solidFill>
                  <a:srgbClr val="FF0000"/>
                </a:solidFill>
              </a:rPr>
              <a:t>I</a:t>
            </a:r>
            <a:r>
              <a:rPr lang="en-IN" sz="2800" b="1" dirty="0" smtClean="0"/>
              <a:t>ntegral LW</a:t>
            </a:r>
            <a:r>
              <a:rPr lang="en-IN" sz="2800" b="1" dirty="0" smtClean="0">
                <a:solidFill>
                  <a:srgbClr val="FF0000"/>
                </a:solidFill>
              </a:rPr>
              <a:t>R</a:t>
            </a:r>
            <a:r>
              <a:rPr lang="en-IN" sz="2800" b="1" dirty="0" smtClean="0"/>
              <a:t>s (PSIRs) </a:t>
            </a:r>
            <a:r>
              <a:rPr lang="en-IN" sz="2800" b="1" dirty="0"/>
              <a:t>– an innovative small modular PWRs for accelerated capacity </a:t>
            </a:r>
            <a:r>
              <a:rPr lang="en-IN" sz="2800" b="1" dirty="0" smtClean="0"/>
              <a:t>building</a:t>
            </a:r>
            <a:endParaRPr lang="en-IN" sz="2800" dirty="0"/>
          </a:p>
        </p:txBody>
      </p:sp>
    </p:spTree>
    <p:extLst>
      <p:ext uri="{BB962C8B-B14F-4D97-AF65-F5344CB8AC3E}">
        <p14:creationId xmlns:p14="http://schemas.microsoft.com/office/powerpoint/2010/main" xmlns="" val="4177066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smtClean="0"/>
              <a:t>Why 150 </a:t>
            </a:r>
            <a:r>
              <a:rPr lang="en-US" dirty="0" err="1" smtClean="0"/>
              <a:t>MWe</a:t>
            </a:r>
            <a:r>
              <a:rPr lang="en-US" dirty="0" smtClean="0"/>
              <a:t>?</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7964" y="953760"/>
            <a:ext cx="8720471" cy="5179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0" y="6172200"/>
            <a:ext cx="9144000" cy="33147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200" b="0" i="0" u="none" strike="noStrike" kern="1200" cap="none" spc="0" normalizeH="0" baseline="0" noProof="0" dirty="0" smtClean="0">
                <a:ln>
                  <a:noFill/>
                </a:ln>
                <a:solidFill>
                  <a:schemeClr val="tx1"/>
                </a:solidFill>
                <a:effectLst/>
                <a:uLnTx/>
                <a:uFillTx/>
                <a:latin typeface="+mj-lt"/>
                <a:ea typeface="+mj-ea"/>
                <a:cs typeface="+mj-cs"/>
              </a:rPr>
              <a:t>In the beginning there were only small reactors</a:t>
            </a:r>
            <a:endParaRPr kumimoji="0" lang="en-IN"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r>
              <a:rPr lang="en-IN" sz="2800" dirty="0" smtClean="0">
                <a:solidFill>
                  <a:schemeClr val="dk1"/>
                </a:solidFill>
                <a:latin typeface="+mn-lt"/>
                <a:ea typeface="+mn-ea"/>
                <a:cs typeface="+mn-cs"/>
              </a:rPr>
              <a:t>Current Indian </a:t>
            </a:r>
            <a:r>
              <a:rPr lang="en-IN" sz="2800" dirty="0">
                <a:solidFill>
                  <a:schemeClr val="dk1"/>
                </a:solidFill>
                <a:latin typeface="+mn-lt"/>
                <a:ea typeface="+mn-ea"/>
                <a:cs typeface="+mn-cs"/>
              </a:rPr>
              <a:t>energy </a:t>
            </a:r>
            <a:r>
              <a:rPr lang="en-IN" sz="2800" dirty="0" smtClean="0">
                <a:solidFill>
                  <a:schemeClr val="dk1"/>
                </a:solidFill>
                <a:latin typeface="+mn-lt"/>
                <a:ea typeface="+mn-ea"/>
                <a:cs typeface="+mn-cs"/>
              </a:rPr>
              <a:t>scenario</a:t>
            </a:r>
            <a:endParaRPr lang="en-IN" sz="2800" dirty="0">
              <a:solidFill>
                <a:schemeClr val="dk1"/>
              </a:solidFill>
              <a:latin typeface="+mn-lt"/>
              <a:ea typeface="+mn-ea"/>
              <a:cs typeface="+mn-cs"/>
            </a:endParaRPr>
          </a:p>
        </p:txBody>
      </p:sp>
      <p:sp>
        <p:nvSpPr>
          <p:cNvPr id="3" name="Content Placeholder 2"/>
          <p:cNvSpPr>
            <a:spLocks noGrp="1"/>
          </p:cNvSpPr>
          <p:nvPr>
            <p:ph idx="1"/>
          </p:nvPr>
        </p:nvSpPr>
        <p:spPr>
          <a:xfrm>
            <a:off x="0" y="1124744"/>
            <a:ext cx="4953000" cy="5073427"/>
          </a:xfrm>
        </p:spPr>
        <p:txBody>
          <a:bodyPr>
            <a:normAutofit fontScale="92500"/>
          </a:bodyPr>
          <a:lstStyle/>
          <a:p>
            <a:r>
              <a:rPr lang="en-IN" dirty="0" smtClean="0">
                <a:solidFill>
                  <a:srgbClr val="FF0000"/>
                </a:solidFill>
              </a:rPr>
              <a:t>360 GWe: </a:t>
            </a:r>
            <a:r>
              <a:rPr lang="en-IN" dirty="0" smtClean="0"/>
              <a:t>The </a:t>
            </a:r>
            <a:r>
              <a:rPr lang="en-IN" dirty="0"/>
              <a:t>total installed capacity for electricity generation in the </a:t>
            </a:r>
            <a:r>
              <a:rPr lang="en-IN" dirty="0" smtClean="0"/>
              <a:t>country</a:t>
            </a:r>
          </a:p>
          <a:p>
            <a:endParaRPr lang="en-IN" dirty="0" smtClean="0"/>
          </a:p>
          <a:p>
            <a:r>
              <a:rPr lang="en-IN" dirty="0" smtClean="0">
                <a:solidFill>
                  <a:srgbClr val="FF0000"/>
                </a:solidFill>
              </a:rPr>
              <a:t>63.0 %: </a:t>
            </a:r>
            <a:r>
              <a:rPr lang="en-IN" dirty="0" smtClean="0"/>
              <a:t>percentage of thermal power plants of the </a:t>
            </a:r>
            <a:r>
              <a:rPr lang="en-IN" dirty="0"/>
              <a:t>total installed capacity in the country, with an installed capacity of </a:t>
            </a:r>
            <a:r>
              <a:rPr lang="en-IN" dirty="0" smtClean="0">
                <a:solidFill>
                  <a:srgbClr val="FF0000"/>
                </a:solidFill>
              </a:rPr>
              <a:t>227 GWe</a:t>
            </a:r>
            <a:endParaRPr lang="en-IN" dirty="0">
              <a:solidFill>
                <a:srgbClr val="FF0000"/>
              </a:solidFill>
            </a:endParaRPr>
          </a:p>
        </p:txBody>
      </p:sp>
      <p:sp>
        <p:nvSpPr>
          <p:cNvPr id="6" name="Rectangle 5"/>
          <p:cNvSpPr/>
          <p:nvPr/>
        </p:nvSpPr>
        <p:spPr>
          <a:xfrm>
            <a:off x="0" y="6107608"/>
            <a:ext cx="9144000" cy="677108"/>
          </a:xfrm>
          <a:prstGeom prst="rect">
            <a:avLst/>
          </a:prstGeom>
        </p:spPr>
        <p:txBody>
          <a:bodyPr wrap="square">
            <a:spAutoFit/>
          </a:bodyPr>
          <a:lstStyle/>
          <a:p>
            <a:pPr marL="342900" marR="0" lvl="0" indent="-342900" algn="just">
              <a:lnSpc>
                <a:spcPct val="150000"/>
              </a:lnSpc>
              <a:spcBef>
                <a:spcPts val="0"/>
              </a:spcBef>
              <a:spcAft>
                <a:spcPts val="0"/>
              </a:spcAft>
            </a:pPr>
            <a:r>
              <a:rPr lang="en-IN" sz="1600" b="1" i="1" dirty="0" err="1" smtClean="0">
                <a:solidFill>
                  <a:srgbClr val="FF0000"/>
                </a:solidFill>
              </a:rPr>
              <a:t>Source:</a:t>
            </a:r>
            <a:r>
              <a:rPr lang="en-IN" sz="1400" b="1" i="1" u="sng" dirty="0" err="1" smtClean="0">
                <a:solidFill>
                  <a:srgbClr val="FF0000"/>
                </a:solidFill>
                <a:latin typeface="Arial"/>
                <a:ea typeface="Times New Roman"/>
                <a:cs typeface="Mangal"/>
              </a:rPr>
              <a:t>https</a:t>
            </a:r>
            <a:r>
              <a:rPr lang="en-IN" sz="1400" b="1" i="1" u="sng" dirty="0" smtClean="0">
                <a:solidFill>
                  <a:srgbClr val="FF0000"/>
                </a:solidFill>
                <a:latin typeface="Arial"/>
                <a:ea typeface="Times New Roman"/>
                <a:cs typeface="Mangal"/>
              </a:rPr>
              <a:t>://</a:t>
            </a:r>
            <a:r>
              <a:rPr lang="en-IN" sz="1400" b="1" i="1" u="sng" dirty="0" err="1" smtClean="0">
                <a:solidFill>
                  <a:srgbClr val="FF0000"/>
                </a:solidFill>
                <a:latin typeface="Arial"/>
                <a:ea typeface="Times New Roman"/>
                <a:cs typeface="Mangal"/>
              </a:rPr>
              <a:t>npp.gov.in</a:t>
            </a:r>
            <a:r>
              <a:rPr lang="en-IN" sz="1400" b="1" i="1" u="sng" dirty="0" smtClean="0">
                <a:solidFill>
                  <a:srgbClr val="FF0000"/>
                </a:solidFill>
                <a:latin typeface="Arial"/>
                <a:ea typeface="Times New Roman"/>
                <a:cs typeface="Mangal"/>
              </a:rPr>
              <a:t>/public-reports/</a:t>
            </a:r>
            <a:r>
              <a:rPr lang="en-IN" sz="1400" b="1" i="1" u="sng" dirty="0" err="1" smtClean="0">
                <a:solidFill>
                  <a:srgbClr val="FF0000"/>
                </a:solidFill>
                <a:latin typeface="Arial"/>
                <a:ea typeface="Times New Roman"/>
                <a:cs typeface="Mangal"/>
              </a:rPr>
              <a:t>cea</a:t>
            </a:r>
            <a:r>
              <a:rPr lang="en-IN" sz="1400" b="1" i="1" u="sng" dirty="0" smtClean="0">
                <a:solidFill>
                  <a:srgbClr val="FF0000"/>
                </a:solidFill>
                <a:latin typeface="Arial"/>
                <a:ea typeface="Times New Roman"/>
                <a:cs typeface="Mangal"/>
              </a:rPr>
              <a:t>/monthly/</a:t>
            </a:r>
            <a:r>
              <a:rPr lang="en-IN" sz="1400" b="1" i="1" u="sng" dirty="0" err="1" smtClean="0">
                <a:solidFill>
                  <a:srgbClr val="FF0000"/>
                </a:solidFill>
                <a:latin typeface="Arial"/>
                <a:ea typeface="Times New Roman"/>
                <a:cs typeface="Mangal"/>
              </a:rPr>
              <a:t>installcap</a:t>
            </a:r>
            <a:r>
              <a:rPr lang="en-IN" sz="1400" b="1" i="1" u="sng" dirty="0" smtClean="0">
                <a:solidFill>
                  <a:srgbClr val="FF0000"/>
                </a:solidFill>
                <a:latin typeface="Arial"/>
                <a:ea typeface="Times New Roman"/>
                <a:cs typeface="Mangal"/>
              </a:rPr>
              <a:t>/2019/AUG/capacity1-2019-08.pdf</a:t>
            </a:r>
            <a:endParaRPr lang="en-US" sz="1400" b="1" i="1" dirty="0" smtClean="0">
              <a:solidFill>
                <a:srgbClr val="FF0000"/>
              </a:solidFill>
              <a:ea typeface="Times New Roman"/>
              <a:cs typeface="Mangal"/>
            </a:endParaRPr>
          </a:p>
          <a:p>
            <a:endParaRPr lang="en-IN" sz="1400" b="1" dirty="0">
              <a:solidFill>
                <a:srgbClr val="FF0000"/>
              </a:solidFill>
            </a:endParaRPr>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4513" name="Picture 20"/>
          <p:cNvPicPr>
            <a:picLocks noChangeAspect="1" noChangeArrowheads="1"/>
          </p:cNvPicPr>
          <p:nvPr/>
        </p:nvPicPr>
        <p:blipFill>
          <a:blip r:embed="rId2"/>
          <a:srcRect l="17877" t="11337" r="16991" b="20142"/>
          <a:stretch>
            <a:fillRect/>
          </a:stretch>
        </p:blipFill>
        <p:spPr bwMode="auto">
          <a:xfrm>
            <a:off x="5105400" y="1371600"/>
            <a:ext cx="3686175" cy="2895600"/>
          </a:xfrm>
          <a:prstGeom prst="rect">
            <a:avLst/>
          </a:prstGeom>
          <a:noFill/>
        </p:spPr>
      </p:pic>
    </p:spTree>
    <p:extLst>
      <p:ext uri="{BB962C8B-B14F-4D97-AF65-F5344CB8AC3E}">
        <p14:creationId xmlns:p14="http://schemas.microsoft.com/office/powerpoint/2010/main" xmlns="" val="2390428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smtClean="0"/>
              <a:t>Why 150 </a:t>
            </a:r>
            <a:r>
              <a:rPr lang="en-US" dirty="0" err="1" smtClean="0"/>
              <a:t>MWe</a:t>
            </a:r>
            <a:r>
              <a:rPr lang="en-US" dirty="0" smtClean="0"/>
              <a:t>?</a:t>
            </a:r>
            <a:endParaRPr lang="en-US" dirty="0"/>
          </a:p>
        </p:txBody>
      </p:sp>
      <p:sp>
        <p:nvSpPr>
          <p:cNvPr id="3" name="Content Placeholder 2"/>
          <p:cNvSpPr>
            <a:spLocks noGrp="1"/>
          </p:cNvSpPr>
          <p:nvPr>
            <p:ph idx="1"/>
          </p:nvPr>
        </p:nvSpPr>
        <p:spPr>
          <a:xfrm>
            <a:off x="152400" y="838200"/>
            <a:ext cx="8991600" cy="5867400"/>
          </a:xfrm>
        </p:spPr>
        <p:txBody>
          <a:bodyPr>
            <a:noAutofit/>
          </a:bodyPr>
          <a:lstStyle/>
          <a:p>
            <a:pPr lvl="0"/>
            <a:r>
              <a:rPr lang="en-IN" sz="1800" dirty="0" smtClean="0">
                <a:latin typeface="Arial" pitchFamily="34" charset="0"/>
                <a:cs typeface="Arial" pitchFamily="34" charset="0"/>
              </a:rPr>
              <a:t>Safety criteria for these plants are:</a:t>
            </a:r>
          </a:p>
          <a:p>
            <a:pPr marL="1793875" lvl="1" indent="-365125">
              <a:buFont typeface="+mj-lt"/>
              <a:buAutoNum type="alphaLcParenR"/>
            </a:pPr>
            <a:r>
              <a:rPr lang="en-IN" sz="1800" dirty="0" smtClean="0">
                <a:latin typeface="Arial" pitchFamily="34" charset="0"/>
                <a:cs typeface="Arial" pitchFamily="34" charset="0"/>
              </a:rPr>
              <a:t>400 </a:t>
            </a:r>
            <a:r>
              <a:rPr lang="en-IN" sz="1800" dirty="0" err="1">
                <a:latin typeface="Arial" pitchFamily="34" charset="0"/>
                <a:cs typeface="Arial" pitchFamily="34" charset="0"/>
              </a:rPr>
              <a:t>deg.C</a:t>
            </a:r>
            <a:r>
              <a:rPr lang="en-IN" sz="1800" dirty="0">
                <a:latin typeface="Arial" pitchFamily="34" charset="0"/>
                <a:cs typeface="Arial" pitchFamily="34" charset="0"/>
              </a:rPr>
              <a:t> for all plant conditions</a:t>
            </a:r>
            <a:r>
              <a:rPr lang="en-IN" sz="1800" dirty="0" smtClean="0">
                <a:latin typeface="Arial" pitchFamily="34" charset="0"/>
                <a:cs typeface="Arial" pitchFamily="34" charset="0"/>
              </a:rPr>
              <a:t>,</a:t>
            </a:r>
          </a:p>
          <a:p>
            <a:pPr marL="1793875" lvl="1" indent="-365125">
              <a:buFont typeface="+mj-lt"/>
              <a:buAutoNum type="alphaLcParenR"/>
            </a:pPr>
            <a:r>
              <a:rPr lang="en-IN" sz="1800" dirty="0" smtClean="0">
                <a:latin typeface="Arial" pitchFamily="34" charset="0"/>
                <a:cs typeface="Arial" pitchFamily="34" charset="0"/>
              </a:rPr>
              <a:t>no </a:t>
            </a:r>
            <a:r>
              <a:rPr lang="en-IN" sz="1800" dirty="0">
                <a:latin typeface="Arial" pitchFamily="34" charset="0"/>
                <a:cs typeface="Arial" pitchFamily="34" charset="0"/>
              </a:rPr>
              <a:t>hydrogen production or core </a:t>
            </a:r>
            <a:r>
              <a:rPr lang="en-IN" sz="1800" dirty="0" smtClean="0">
                <a:latin typeface="Arial" pitchFamily="34" charset="0"/>
                <a:cs typeface="Arial" pitchFamily="34" charset="0"/>
              </a:rPr>
              <a:t>melt in </a:t>
            </a:r>
            <a:r>
              <a:rPr lang="en-IN" sz="1800" dirty="0">
                <a:latin typeface="Arial" pitchFamily="34" charset="0"/>
                <a:cs typeface="Arial" pitchFamily="34" charset="0"/>
              </a:rPr>
              <a:t>extreme </a:t>
            </a:r>
            <a:r>
              <a:rPr lang="en-IN" sz="1800" dirty="0" smtClean="0">
                <a:latin typeface="Arial" pitchFamily="34" charset="0"/>
                <a:cs typeface="Arial" pitchFamily="34" charset="0"/>
              </a:rPr>
              <a:t>events</a:t>
            </a:r>
          </a:p>
          <a:p>
            <a:pPr lvl="0">
              <a:buNone/>
            </a:pPr>
            <a:endParaRPr lang="en-IN" sz="1800" dirty="0" smtClean="0">
              <a:latin typeface="Arial" pitchFamily="34" charset="0"/>
              <a:cs typeface="Arial" pitchFamily="34" charset="0"/>
            </a:endParaRPr>
          </a:p>
          <a:p>
            <a:pPr lvl="0"/>
            <a:r>
              <a:rPr lang="en-IN" sz="1800" dirty="0" smtClean="0">
                <a:solidFill>
                  <a:srgbClr val="0000FF"/>
                </a:solidFill>
                <a:latin typeface="Arial" pitchFamily="34" charset="0"/>
                <a:cs typeface="Arial" pitchFamily="34" charset="0"/>
              </a:rPr>
              <a:t>Indian </a:t>
            </a:r>
            <a:r>
              <a:rPr lang="en-IN" sz="1800" dirty="0">
                <a:solidFill>
                  <a:srgbClr val="0000FF"/>
                </a:solidFill>
                <a:latin typeface="Arial" pitchFamily="34" charset="0"/>
                <a:cs typeface="Arial" pitchFamily="34" charset="0"/>
              </a:rPr>
              <a:t>forging capability for vessels is currently </a:t>
            </a:r>
            <a:r>
              <a:rPr lang="en-IN" sz="1800" dirty="0" smtClean="0">
                <a:solidFill>
                  <a:srgbClr val="0000FF"/>
                </a:solidFill>
                <a:latin typeface="Arial" pitchFamily="34" charset="0"/>
                <a:cs typeface="Arial" pitchFamily="34" charset="0"/>
              </a:rPr>
              <a:t>limited, which indirectly </a:t>
            </a:r>
            <a:r>
              <a:rPr lang="en-IN" sz="1800" dirty="0">
                <a:solidFill>
                  <a:srgbClr val="0000FF"/>
                </a:solidFill>
                <a:latin typeface="Arial" pitchFamily="34" charset="0"/>
                <a:cs typeface="Arial" pitchFamily="34" charset="0"/>
              </a:rPr>
              <a:t>limits size of </a:t>
            </a:r>
            <a:r>
              <a:rPr lang="en-IN" sz="1800" dirty="0" smtClean="0">
                <a:solidFill>
                  <a:srgbClr val="0000FF"/>
                </a:solidFill>
                <a:latin typeface="Arial" pitchFamily="34" charset="0"/>
                <a:cs typeface="Arial" pitchFamily="34" charset="0"/>
              </a:rPr>
              <a:t>reactor.</a:t>
            </a:r>
          </a:p>
          <a:p>
            <a:pPr lvl="0"/>
            <a:endParaRPr lang="en-IN" sz="1800" dirty="0">
              <a:latin typeface="Arial" pitchFamily="34" charset="0"/>
              <a:cs typeface="Arial" pitchFamily="34" charset="0"/>
            </a:endParaRPr>
          </a:p>
          <a:p>
            <a:pPr lvl="0"/>
            <a:endParaRPr lang="en-IN" sz="1800" dirty="0">
              <a:latin typeface="Arial" pitchFamily="34" charset="0"/>
              <a:cs typeface="Arial" pitchFamily="34" charset="0"/>
            </a:endParaRPr>
          </a:p>
          <a:p>
            <a:pPr lvl="0"/>
            <a:r>
              <a:rPr lang="en-IN" sz="1800" dirty="0">
                <a:solidFill>
                  <a:srgbClr val="FF0000"/>
                </a:solidFill>
                <a:latin typeface="Arial" pitchFamily="34" charset="0"/>
                <a:cs typeface="Arial" pitchFamily="34" charset="0"/>
              </a:rPr>
              <a:t>The 150 MWe size reactor vessel weight is around 400 t </a:t>
            </a:r>
            <a:r>
              <a:rPr lang="en-IN" sz="1800" dirty="0" smtClean="0">
                <a:solidFill>
                  <a:srgbClr val="FF0000"/>
                </a:solidFill>
                <a:latin typeface="Arial" pitchFamily="34" charset="0"/>
                <a:cs typeface="Arial" pitchFamily="34" charset="0"/>
              </a:rPr>
              <a:t>which is possible for road transport for </a:t>
            </a:r>
            <a:r>
              <a:rPr lang="en-IN" sz="1800" dirty="0">
                <a:solidFill>
                  <a:srgbClr val="FF0000"/>
                </a:solidFill>
                <a:latin typeface="Arial" pitchFamily="34" charset="0"/>
                <a:cs typeface="Arial" pitchFamily="34" charset="0"/>
              </a:rPr>
              <a:t>Indian conditions</a:t>
            </a:r>
            <a:r>
              <a:rPr lang="en-IN" sz="1800" dirty="0" smtClean="0">
                <a:solidFill>
                  <a:srgbClr val="FF0000"/>
                </a:solidFill>
                <a:latin typeface="Arial" pitchFamily="34" charset="0"/>
                <a:cs typeface="Arial" pitchFamily="34" charset="0"/>
              </a:rPr>
              <a:t>.</a:t>
            </a:r>
          </a:p>
          <a:p>
            <a:pPr lvl="0"/>
            <a:endParaRPr lang="en-IN" sz="1800" dirty="0" smtClean="0">
              <a:solidFill>
                <a:srgbClr val="FF0000"/>
              </a:solidFill>
              <a:latin typeface="Arial" pitchFamily="34" charset="0"/>
              <a:cs typeface="Arial" pitchFamily="34" charset="0"/>
            </a:endParaRPr>
          </a:p>
          <a:p>
            <a:pPr lvl="0"/>
            <a:r>
              <a:rPr lang="en-IN" sz="1800" dirty="0" smtClean="0">
                <a:latin typeface="Arial" pitchFamily="34" charset="0"/>
                <a:cs typeface="Arial" pitchFamily="34" charset="0"/>
              </a:rPr>
              <a:t>Integral reactor is like a product, easy to </a:t>
            </a:r>
            <a:r>
              <a:rPr lang="en-IN" sz="1800" dirty="0" err="1" smtClean="0">
                <a:latin typeface="Arial" pitchFamily="34" charset="0"/>
                <a:cs typeface="Arial" pitchFamily="34" charset="0"/>
              </a:rPr>
              <a:t>intsall</a:t>
            </a:r>
            <a:r>
              <a:rPr lang="en-IN" sz="1800" dirty="0" smtClean="0">
                <a:latin typeface="Arial" pitchFamily="34" charset="0"/>
                <a:cs typeface="Arial" pitchFamily="34" charset="0"/>
              </a:rPr>
              <a:t> and multiply.</a:t>
            </a:r>
          </a:p>
          <a:p>
            <a:pPr lvl="0"/>
            <a:endParaRPr lang="en-IN" sz="1800" dirty="0">
              <a:latin typeface="Arial" pitchFamily="34" charset="0"/>
              <a:cs typeface="Arial" pitchFamily="34" charset="0"/>
            </a:endParaRPr>
          </a:p>
          <a:p>
            <a:pPr lvl="0">
              <a:buNone/>
            </a:pPr>
            <a:r>
              <a:rPr lang="en-IN" sz="1800" dirty="0" smtClean="0">
                <a:solidFill>
                  <a:srgbClr val="0000FF"/>
                </a:solidFill>
                <a:latin typeface="Arial" pitchFamily="34" charset="0"/>
                <a:cs typeface="Arial" pitchFamily="34" charset="0"/>
              </a:rPr>
              <a:t>     </a:t>
            </a:r>
            <a:r>
              <a:rPr lang="en-IN" sz="2800" i="1" dirty="0" smtClean="0">
                <a:solidFill>
                  <a:srgbClr val="0000FF"/>
                </a:solidFill>
                <a:latin typeface="Arial" pitchFamily="34" charset="0"/>
                <a:cs typeface="Arial" pitchFamily="34" charset="0"/>
              </a:rPr>
              <a:t>Thus </a:t>
            </a:r>
            <a:r>
              <a:rPr lang="en-IN" sz="2800" i="1" dirty="0">
                <a:solidFill>
                  <a:srgbClr val="0000FF"/>
                </a:solidFill>
                <a:latin typeface="Arial" pitchFamily="34" charset="0"/>
                <a:cs typeface="Arial" pitchFamily="34" charset="0"/>
              </a:rPr>
              <a:t>considering the </a:t>
            </a:r>
            <a:r>
              <a:rPr lang="en-IN" sz="2800" i="1" dirty="0" smtClean="0">
                <a:solidFill>
                  <a:srgbClr val="0000FF"/>
                </a:solidFill>
                <a:latin typeface="Arial" pitchFamily="34" charset="0"/>
                <a:cs typeface="Arial" pitchFamily="34" charset="0"/>
              </a:rPr>
              <a:t>safety, domestic </a:t>
            </a:r>
            <a:r>
              <a:rPr lang="en-IN" sz="2800" i="1" dirty="0">
                <a:solidFill>
                  <a:srgbClr val="0000FF"/>
                </a:solidFill>
                <a:latin typeface="Arial" pitchFamily="34" charset="0"/>
                <a:cs typeface="Arial" pitchFamily="34" charset="0"/>
              </a:rPr>
              <a:t>manufacturing capability, transportation by road/rail, ease in installation and </a:t>
            </a:r>
            <a:r>
              <a:rPr lang="en-IN" sz="2800" i="1" dirty="0" smtClean="0">
                <a:solidFill>
                  <a:srgbClr val="0000FF"/>
                </a:solidFill>
                <a:latin typeface="Arial" pitchFamily="34" charset="0"/>
                <a:cs typeface="Arial" pitchFamily="34" charset="0"/>
              </a:rPr>
              <a:t>multiplication, </a:t>
            </a:r>
            <a:r>
              <a:rPr lang="en-IN" sz="2800" i="1" dirty="0">
                <a:solidFill>
                  <a:srgbClr val="0000FF"/>
                </a:solidFill>
                <a:latin typeface="Arial" pitchFamily="34" charset="0"/>
                <a:cs typeface="Arial" pitchFamily="34" charset="0"/>
              </a:rPr>
              <a:t>150 MWe plant is chosen.</a:t>
            </a:r>
          </a:p>
          <a:p>
            <a:endParaRPr lang="en-IN" sz="28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3131840" y="2140081"/>
            <a:ext cx="2718546" cy="4385263"/>
          </a:xfrm>
          <a:prstGeom prst="round2SameRect">
            <a:avLst>
              <a:gd name="adj1" fmla="val 50000"/>
              <a:gd name="adj2"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grpSp>
        <p:nvGrpSpPr>
          <p:cNvPr id="11" name="Group 27"/>
          <p:cNvGrpSpPr/>
          <p:nvPr/>
        </p:nvGrpSpPr>
        <p:grpSpPr>
          <a:xfrm>
            <a:off x="4128178" y="2804242"/>
            <a:ext cx="949915" cy="3514462"/>
            <a:chOff x="2788512" y="1049710"/>
            <a:chExt cx="1804645" cy="7770762"/>
          </a:xfrm>
        </p:grpSpPr>
        <p:sp>
          <p:nvSpPr>
            <p:cNvPr id="47" name="Round Same Side Corner Rectangle 46"/>
            <p:cNvSpPr/>
            <p:nvPr/>
          </p:nvSpPr>
          <p:spPr>
            <a:xfrm rot="10800000">
              <a:off x="3020362" y="5834288"/>
              <a:ext cx="1368152" cy="2986184"/>
            </a:xfrm>
            <a:prstGeom prst="round2SameRect">
              <a:avLst>
                <a:gd name="adj1" fmla="val 50000"/>
                <a:gd name="adj2" fmla="val 0"/>
              </a:avLst>
            </a:prstGeom>
            <a:gradFill flip="none" rotWithShape="1">
              <a:gsLst>
                <a:gs pos="100000">
                  <a:schemeClr val="accent1">
                    <a:shade val="30000"/>
                    <a:satMod val="115000"/>
                    <a:alpha val="0"/>
                  </a:schemeClr>
                </a:gs>
                <a:gs pos="16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8" name="Round Same Side Corner Rectangle 47"/>
            <p:cNvSpPr/>
            <p:nvPr/>
          </p:nvSpPr>
          <p:spPr>
            <a:xfrm flipV="1">
              <a:off x="2792961" y="5667411"/>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9" name="Rectangle 48"/>
            <p:cNvSpPr/>
            <p:nvPr/>
          </p:nvSpPr>
          <p:spPr>
            <a:xfrm>
              <a:off x="3521604" y="7115431"/>
              <a:ext cx="342619" cy="831493"/>
            </a:xfrm>
            <a:prstGeom prst="rect">
              <a:avLst/>
            </a:prstGeom>
            <a:pattFill prst="dkVert">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0" name="Straight Connector 49"/>
            <p:cNvCxnSpPr/>
            <p:nvPr/>
          </p:nvCxnSpPr>
          <p:spPr>
            <a:xfrm>
              <a:off x="4085030" y="6778201"/>
              <a:ext cx="0" cy="1426588"/>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303504" y="6778201"/>
              <a:ext cx="0" cy="1333985"/>
            </a:xfrm>
            <a:prstGeom prst="line">
              <a:avLst/>
            </a:prstGeom>
          </p:spPr>
          <p:style>
            <a:lnRef idx="3">
              <a:schemeClr val="dk1"/>
            </a:lnRef>
            <a:fillRef idx="0">
              <a:schemeClr val="dk1"/>
            </a:fillRef>
            <a:effectRef idx="2">
              <a:schemeClr val="dk1"/>
            </a:effectRef>
            <a:fontRef idx="minor">
              <a:schemeClr val="tx1"/>
            </a:fontRef>
          </p:style>
        </p:cxnSp>
        <p:sp>
          <p:nvSpPr>
            <p:cNvPr id="52" name="Round Same Side Corner Rectangle 51"/>
            <p:cNvSpPr/>
            <p:nvPr/>
          </p:nvSpPr>
          <p:spPr>
            <a:xfrm>
              <a:off x="2991736" y="1049710"/>
              <a:ext cx="1381919" cy="4433780"/>
            </a:xfrm>
            <a:prstGeom prst="round2SameRect">
              <a:avLst>
                <a:gd name="adj1" fmla="val 50000"/>
                <a:gd name="adj2" fmla="val 0"/>
              </a:avLst>
            </a:prstGeom>
            <a:gradFill flip="none" rotWithShape="1">
              <a:gsLst>
                <a:gs pos="100000">
                  <a:schemeClr val="accent1">
                    <a:shade val="30000"/>
                    <a:satMod val="115000"/>
                    <a:alpha val="0"/>
                  </a:schemeClr>
                </a:gs>
                <a:gs pos="50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3" name="Round Same Side Corner Rectangle 52"/>
            <p:cNvSpPr/>
            <p:nvPr/>
          </p:nvSpPr>
          <p:spPr>
            <a:xfrm rot="10800000" flipV="1">
              <a:off x="2788512" y="5477389"/>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4" name="Rectangle 53"/>
            <p:cNvSpPr/>
            <p:nvPr/>
          </p:nvSpPr>
          <p:spPr>
            <a:xfrm>
              <a:off x="3861048" y="2746770"/>
              <a:ext cx="494667" cy="1825230"/>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a:off x="2991735" y="2746770"/>
              <a:ext cx="509273" cy="1825230"/>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p:cNvCxnSpPr/>
            <p:nvPr/>
          </p:nvCxnSpPr>
          <p:spPr>
            <a:xfrm flipH="1">
              <a:off x="3303126" y="4572000"/>
              <a:ext cx="197882" cy="66949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3857975" y="4572000"/>
              <a:ext cx="227055" cy="669494"/>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3303126" y="5220072"/>
              <a:ext cx="0" cy="155813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4085030" y="5241494"/>
              <a:ext cx="0" cy="1558130"/>
            </a:xfrm>
            <a:prstGeom prst="line">
              <a:avLst/>
            </a:prstGeom>
          </p:spPr>
          <p:style>
            <a:lnRef idx="3">
              <a:schemeClr val="dk1"/>
            </a:lnRef>
            <a:fillRef idx="0">
              <a:schemeClr val="dk1"/>
            </a:fillRef>
            <a:effectRef idx="2">
              <a:schemeClr val="dk1"/>
            </a:effectRef>
            <a:fontRef idx="minor">
              <a:schemeClr val="tx1"/>
            </a:fontRef>
          </p:style>
        </p:cxnSp>
      </p:grpSp>
      <p:sp>
        <p:nvSpPr>
          <p:cNvPr id="32" name="Up Arrow 31"/>
          <p:cNvSpPr/>
          <p:nvPr/>
        </p:nvSpPr>
        <p:spPr>
          <a:xfrm>
            <a:off x="4552151" y="5249599"/>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Curved Up Arrow 34"/>
          <p:cNvSpPr/>
          <p:nvPr/>
        </p:nvSpPr>
        <p:spPr>
          <a:xfrm rot="10597117">
            <a:off x="4273496" y="3382108"/>
            <a:ext cx="268799" cy="138416"/>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6" name="Curved Up Arrow 35"/>
          <p:cNvSpPr/>
          <p:nvPr/>
        </p:nvSpPr>
        <p:spPr>
          <a:xfrm rot="11045113" flipH="1">
            <a:off x="4688199" y="3377946"/>
            <a:ext cx="247085" cy="155344"/>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8" name="Down Arrow 37"/>
          <p:cNvSpPr/>
          <p:nvPr/>
        </p:nvSpPr>
        <p:spPr>
          <a:xfrm>
            <a:off x="4301330" y="3766385"/>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Down Arrow 38"/>
          <p:cNvSpPr/>
          <p:nvPr/>
        </p:nvSpPr>
        <p:spPr>
          <a:xfrm>
            <a:off x="4268076" y="4436264"/>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Down Arrow 40"/>
          <p:cNvSpPr/>
          <p:nvPr/>
        </p:nvSpPr>
        <p:spPr>
          <a:xfrm>
            <a:off x="4723312" y="3768686"/>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Down Arrow 41"/>
          <p:cNvSpPr/>
          <p:nvPr/>
        </p:nvSpPr>
        <p:spPr>
          <a:xfrm>
            <a:off x="4805577" y="4441841"/>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Down Arrow 42"/>
          <p:cNvSpPr/>
          <p:nvPr/>
        </p:nvSpPr>
        <p:spPr>
          <a:xfrm>
            <a:off x="4262040" y="5187228"/>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Down Arrow 43"/>
          <p:cNvSpPr/>
          <p:nvPr/>
        </p:nvSpPr>
        <p:spPr>
          <a:xfrm>
            <a:off x="4845059" y="5174153"/>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Curved Up Arrow 44"/>
          <p:cNvSpPr/>
          <p:nvPr/>
        </p:nvSpPr>
        <p:spPr>
          <a:xfrm>
            <a:off x="4316492" y="5934286"/>
            <a:ext cx="244813" cy="103473"/>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6" name="Curved Up Arrow 45"/>
          <p:cNvSpPr/>
          <p:nvPr/>
        </p:nvSpPr>
        <p:spPr>
          <a:xfrm rot="262897" flipH="1">
            <a:off x="4687001" y="5957218"/>
            <a:ext cx="212677" cy="103776"/>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 name="Round Same Side Corner Rectangle 15"/>
          <p:cNvSpPr/>
          <p:nvPr/>
        </p:nvSpPr>
        <p:spPr>
          <a:xfrm rot="16200000">
            <a:off x="4038247" y="4146424"/>
            <a:ext cx="226514" cy="113949"/>
          </a:xfrm>
          <a:prstGeom prst="round2SameRect">
            <a:avLst>
              <a:gd name="adj1" fmla="val 50000"/>
              <a:gd name="adj2" fmla="val 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ound Same Side Corner Rectangle 16"/>
          <p:cNvSpPr/>
          <p:nvPr/>
        </p:nvSpPr>
        <p:spPr>
          <a:xfrm rot="5400000">
            <a:off x="4908904" y="3618808"/>
            <a:ext cx="226514" cy="113949"/>
          </a:xfrm>
          <a:prstGeom prst="round2SameRect">
            <a:avLst>
              <a:gd name="adj1" fmla="val 500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Arrow Connector 17"/>
          <p:cNvCxnSpPr/>
          <p:nvPr/>
        </p:nvCxnSpPr>
        <p:spPr>
          <a:xfrm>
            <a:off x="5536020" y="3675744"/>
            <a:ext cx="31436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3505066" y="4198901"/>
            <a:ext cx="248933" cy="1"/>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667828" y="3154123"/>
            <a:ext cx="286886" cy="12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4243928" y="3157165"/>
            <a:ext cx="291031" cy="12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61"/>
          <p:cNvGrpSpPr/>
          <p:nvPr/>
        </p:nvGrpSpPr>
        <p:grpSpPr>
          <a:xfrm rot="1056516">
            <a:off x="4312387" y="6071873"/>
            <a:ext cx="238390" cy="82993"/>
            <a:chOff x="5400092" y="4862095"/>
            <a:chExt cx="212407" cy="80704"/>
          </a:xfrm>
        </p:grpSpPr>
        <p:sp>
          <p:nvSpPr>
            <p:cNvPr id="60" name="Teardrop 59"/>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Teardrop 60"/>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8" name="Rectangle 67"/>
          <p:cNvSpPr/>
          <p:nvPr/>
        </p:nvSpPr>
        <p:spPr>
          <a:xfrm flipH="1">
            <a:off x="4406573" y="6124505"/>
            <a:ext cx="45719" cy="19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0" name="Up Arrow 69"/>
          <p:cNvSpPr/>
          <p:nvPr/>
        </p:nvSpPr>
        <p:spPr>
          <a:xfrm>
            <a:off x="4557557" y="4441841"/>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Cloud 72"/>
          <p:cNvSpPr/>
          <p:nvPr/>
        </p:nvSpPr>
        <p:spPr>
          <a:xfrm>
            <a:off x="5113720" y="3621738"/>
            <a:ext cx="212088" cy="108012"/>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093541" y="3607429"/>
            <a:ext cx="424177" cy="139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Cloud 73"/>
          <p:cNvSpPr/>
          <p:nvPr/>
        </p:nvSpPr>
        <p:spPr>
          <a:xfrm>
            <a:off x="5323931" y="3621776"/>
            <a:ext cx="212088" cy="108012"/>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p Arrow 74"/>
          <p:cNvSpPr/>
          <p:nvPr/>
        </p:nvSpPr>
        <p:spPr>
          <a:xfrm>
            <a:off x="4557558" y="3681099"/>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1878790" y="1844824"/>
            <a:ext cx="281694" cy="46805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6850695" y="1844824"/>
            <a:ext cx="281694" cy="468051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1178117" y="1747859"/>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64" name="Rectangle 63"/>
          <p:cNvSpPr/>
          <p:nvPr/>
        </p:nvSpPr>
        <p:spPr>
          <a:xfrm>
            <a:off x="6882594" y="1764727"/>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2" name="Rectangle 71"/>
          <p:cNvSpPr/>
          <p:nvPr/>
        </p:nvSpPr>
        <p:spPr>
          <a:xfrm rot="18876034">
            <a:off x="1759829" y="1097775"/>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6" name="Rectangle 75"/>
          <p:cNvSpPr/>
          <p:nvPr/>
        </p:nvSpPr>
        <p:spPr>
          <a:xfrm rot="13500000">
            <a:off x="5201980" y="1071447"/>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7" name="Rectangle 76"/>
          <p:cNvSpPr/>
          <p:nvPr/>
        </p:nvSpPr>
        <p:spPr>
          <a:xfrm rot="13500000">
            <a:off x="6133207" y="1017149"/>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8" name="Rectangle 77"/>
          <p:cNvSpPr/>
          <p:nvPr/>
        </p:nvSpPr>
        <p:spPr>
          <a:xfrm rot="18876034">
            <a:off x="875004" y="1030472"/>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9" name="Rectangle 78"/>
          <p:cNvSpPr/>
          <p:nvPr/>
        </p:nvSpPr>
        <p:spPr>
          <a:xfrm>
            <a:off x="3493940" y="350072"/>
            <a:ext cx="2028432"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1" name="Rectangle 80"/>
          <p:cNvSpPr/>
          <p:nvPr/>
        </p:nvSpPr>
        <p:spPr>
          <a:xfrm>
            <a:off x="2564847" y="350072"/>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2" name="Rectangle 81"/>
          <p:cNvSpPr/>
          <p:nvPr/>
        </p:nvSpPr>
        <p:spPr>
          <a:xfrm>
            <a:off x="5517718" y="323473"/>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10" name="Freeform 9"/>
          <p:cNvSpPr/>
          <p:nvPr/>
        </p:nvSpPr>
        <p:spPr>
          <a:xfrm rot="2484007">
            <a:off x="2162027" y="521011"/>
            <a:ext cx="389847" cy="1036365"/>
          </a:xfrm>
          <a:custGeom>
            <a:avLst/>
            <a:gdLst>
              <a:gd name="connsiteX0" fmla="*/ 518993 w 546296"/>
              <a:gd name="connsiteY0" fmla="*/ 0 h 1021817"/>
              <a:gd name="connsiteX1" fmla="*/ 14026 w 546296"/>
              <a:gd name="connsiteY1" fmla="*/ 150126 h 1021817"/>
              <a:gd name="connsiteX2" fmla="*/ 546289 w 546296"/>
              <a:gd name="connsiteY2" fmla="*/ 245660 h 1021817"/>
              <a:gd name="connsiteX3" fmla="*/ 14026 w 546296"/>
              <a:gd name="connsiteY3" fmla="*/ 341194 h 1021817"/>
              <a:gd name="connsiteX4" fmla="*/ 546289 w 546296"/>
              <a:gd name="connsiteY4" fmla="*/ 518615 h 1021817"/>
              <a:gd name="connsiteX5" fmla="*/ 27674 w 546296"/>
              <a:gd name="connsiteY5" fmla="*/ 586854 h 1021817"/>
              <a:gd name="connsiteX6" fmla="*/ 505346 w 546296"/>
              <a:gd name="connsiteY6" fmla="*/ 777923 h 1021817"/>
              <a:gd name="connsiteX7" fmla="*/ 378 w 546296"/>
              <a:gd name="connsiteY7" fmla="*/ 846162 h 1021817"/>
              <a:gd name="connsiteX8" fmla="*/ 423459 w 546296"/>
              <a:gd name="connsiteY8" fmla="*/ 1009935 h 1021817"/>
              <a:gd name="connsiteX9" fmla="*/ 464402 w 546296"/>
              <a:gd name="connsiteY9" fmla="*/ 996287 h 102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296" h="1021817">
                <a:moveTo>
                  <a:pt x="518993" y="0"/>
                </a:moveTo>
                <a:cubicBezTo>
                  <a:pt x="264235" y="54591"/>
                  <a:pt x="9477" y="109183"/>
                  <a:pt x="14026" y="150126"/>
                </a:cubicBezTo>
                <a:cubicBezTo>
                  <a:pt x="18575" y="191069"/>
                  <a:pt x="546289" y="213815"/>
                  <a:pt x="546289" y="245660"/>
                </a:cubicBezTo>
                <a:cubicBezTo>
                  <a:pt x="546289" y="277505"/>
                  <a:pt x="14026" y="295702"/>
                  <a:pt x="14026" y="341194"/>
                </a:cubicBezTo>
                <a:cubicBezTo>
                  <a:pt x="14026" y="386686"/>
                  <a:pt x="544014" y="477672"/>
                  <a:pt x="546289" y="518615"/>
                </a:cubicBezTo>
                <a:cubicBezTo>
                  <a:pt x="548564" y="559558"/>
                  <a:pt x="34498" y="543636"/>
                  <a:pt x="27674" y="586854"/>
                </a:cubicBezTo>
                <a:cubicBezTo>
                  <a:pt x="20850" y="630072"/>
                  <a:pt x="509895" y="734705"/>
                  <a:pt x="505346" y="777923"/>
                </a:cubicBezTo>
                <a:cubicBezTo>
                  <a:pt x="500797" y="821141"/>
                  <a:pt x="14026" y="807493"/>
                  <a:pt x="378" y="846162"/>
                </a:cubicBezTo>
                <a:cubicBezTo>
                  <a:pt x="-13270" y="884831"/>
                  <a:pt x="346122" y="984914"/>
                  <a:pt x="423459" y="1009935"/>
                </a:cubicBezTo>
                <a:cubicBezTo>
                  <a:pt x="500796" y="1034956"/>
                  <a:pt x="482599" y="1015621"/>
                  <a:pt x="464402" y="996287"/>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12" name="Straight Connector 11"/>
          <p:cNvCxnSpPr/>
          <p:nvPr/>
        </p:nvCxnSpPr>
        <p:spPr>
          <a:xfrm>
            <a:off x="2832198" y="751056"/>
            <a:ext cx="726875"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4161214" y="1515125"/>
            <a:ext cx="18859" cy="1836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2133769" y="1526018"/>
            <a:ext cx="2052000" cy="15387"/>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3559073" y="751056"/>
            <a:ext cx="25549" cy="216000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a:off x="2019638" y="1802451"/>
            <a:ext cx="4862956" cy="0"/>
          </a:xfrm>
          <a:prstGeom prst="line">
            <a:avLst/>
          </a:prstGeom>
        </p:spPr>
        <p:style>
          <a:lnRef idx="1">
            <a:schemeClr val="dk1"/>
          </a:lnRef>
          <a:fillRef idx="0">
            <a:schemeClr val="dk1"/>
          </a:fillRef>
          <a:effectRef idx="0">
            <a:schemeClr val="dk1"/>
          </a:effectRef>
          <a:fontRef idx="minor">
            <a:schemeClr val="tx1"/>
          </a:fontRef>
        </p:style>
      </p:cxnSp>
      <p:sp>
        <p:nvSpPr>
          <p:cNvPr id="91" name="Rectangle 90"/>
          <p:cNvSpPr/>
          <p:nvPr/>
        </p:nvSpPr>
        <p:spPr>
          <a:xfrm rot="5400000">
            <a:off x="4352023" y="4036427"/>
            <a:ext cx="309700" cy="52602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107"/>
          <p:cNvGrpSpPr/>
          <p:nvPr/>
        </p:nvGrpSpPr>
        <p:grpSpPr>
          <a:xfrm>
            <a:off x="2160485" y="1813209"/>
            <a:ext cx="4653854" cy="4715974"/>
            <a:chOff x="2160485" y="1813209"/>
            <a:chExt cx="4653854" cy="4715974"/>
          </a:xfrm>
        </p:grpSpPr>
        <p:sp>
          <p:nvSpPr>
            <p:cNvPr id="92" name="Rectangle 91"/>
            <p:cNvSpPr/>
            <p:nvPr/>
          </p:nvSpPr>
          <p:spPr>
            <a:xfrm>
              <a:off x="2160485" y="1813209"/>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1" name="Rectangle 100"/>
            <p:cNvSpPr/>
            <p:nvPr/>
          </p:nvSpPr>
          <p:spPr>
            <a:xfrm>
              <a:off x="5870367" y="1830696"/>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Right Triangle 101"/>
            <p:cNvSpPr/>
            <p:nvPr/>
          </p:nvSpPr>
          <p:spPr>
            <a:xfrm rot="10800000">
              <a:off x="5022161" y="1831056"/>
              <a:ext cx="852498" cy="1238752"/>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Right Triangle 102"/>
            <p:cNvSpPr/>
            <p:nvPr/>
          </p:nvSpPr>
          <p:spPr>
            <a:xfrm rot="10800000" flipH="1">
              <a:off x="3114309" y="1854909"/>
              <a:ext cx="918495" cy="1228431"/>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Rounded Rectangle 103"/>
            <p:cNvSpPr/>
            <p:nvPr/>
          </p:nvSpPr>
          <p:spPr>
            <a:xfrm>
              <a:off x="3383121" y="1830696"/>
              <a:ext cx="2046854" cy="308097"/>
            </a:xfrm>
            <a:prstGeom prst="round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Isosceles Triangle 105"/>
            <p:cNvSpPr/>
            <p:nvPr/>
          </p:nvSpPr>
          <p:spPr>
            <a:xfrm rot="20472796">
              <a:off x="3149412" y="2019022"/>
              <a:ext cx="1008112" cy="30792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Isosceles Triangle 106"/>
            <p:cNvSpPr/>
            <p:nvPr/>
          </p:nvSpPr>
          <p:spPr>
            <a:xfrm rot="1478907">
              <a:off x="4815958" y="1996099"/>
              <a:ext cx="1008112" cy="335629"/>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extBox 4"/>
          <p:cNvSpPr txBox="1"/>
          <p:nvPr/>
        </p:nvSpPr>
        <p:spPr>
          <a:xfrm>
            <a:off x="423012" y="466382"/>
            <a:ext cx="1445043" cy="923330"/>
          </a:xfrm>
          <a:prstGeom prst="rect">
            <a:avLst/>
          </a:prstGeom>
          <a:noFill/>
        </p:spPr>
        <p:txBody>
          <a:bodyPr wrap="square" rtlCol="0">
            <a:spAutoFit/>
          </a:bodyPr>
          <a:lstStyle/>
          <a:p>
            <a:r>
              <a:rPr lang="en-IN" dirty="0" smtClean="0"/>
              <a:t>Passive </a:t>
            </a:r>
            <a:r>
              <a:rPr lang="en-IN" dirty="0" err="1" smtClean="0"/>
              <a:t>aircooled</a:t>
            </a:r>
            <a:r>
              <a:rPr lang="en-IN" dirty="0" smtClean="0"/>
              <a:t> condenser</a:t>
            </a:r>
            <a:endParaRPr lang="en-IN" dirty="0"/>
          </a:p>
        </p:txBody>
      </p:sp>
      <p:sp>
        <p:nvSpPr>
          <p:cNvPr id="80" name="Rectangle 79"/>
          <p:cNvSpPr/>
          <p:nvPr/>
        </p:nvSpPr>
        <p:spPr>
          <a:xfrm flipH="1">
            <a:off x="8709833" y="4185518"/>
            <a:ext cx="152399" cy="254967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Rectangle 83"/>
          <p:cNvSpPr/>
          <p:nvPr/>
        </p:nvSpPr>
        <p:spPr>
          <a:xfrm rot="5400000" flipH="1">
            <a:off x="7760894" y="3265747"/>
            <a:ext cx="191136" cy="201153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Rectangle 84"/>
          <p:cNvSpPr/>
          <p:nvPr/>
        </p:nvSpPr>
        <p:spPr>
          <a:xfrm rot="5400000" flipH="1">
            <a:off x="7769392" y="5720060"/>
            <a:ext cx="191136" cy="201153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7136992" y="4542258"/>
            <a:ext cx="1572841" cy="2088002"/>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7100610" y="4856767"/>
            <a:ext cx="1609223" cy="369332"/>
          </a:xfrm>
          <a:prstGeom prst="rect">
            <a:avLst/>
          </a:prstGeom>
          <a:noFill/>
        </p:spPr>
        <p:txBody>
          <a:bodyPr wrap="none" rtlCol="0">
            <a:spAutoFit/>
          </a:bodyPr>
          <a:lstStyle/>
          <a:p>
            <a:r>
              <a:rPr lang="en-IN" dirty="0" smtClean="0"/>
              <a:t>Spent fuel pool</a:t>
            </a:r>
            <a:endParaRPr lang="en-IN" dirty="0"/>
          </a:p>
        </p:txBody>
      </p:sp>
      <p:sp>
        <p:nvSpPr>
          <p:cNvPr id="9" name="TextBox 8"/>
          <p:cNvSpPr txBox="1"/>
          <p:nvPr/>
        </p:nvSpPr>
        <p:spPr>
          <a:xfrm>
            <a:off x="3244556" y="4278460"/>
            <a:ext cx="1071319" cy="338554"/>
          </a:xfrm>
          <a:prstGeom prst="rect">
            <a:avLst/>
          </a:prstGeom>
          <a:noFill/>
        </p:spPr>
        <p:txBody>
          <a:bodyPr wrap="none" rtlCol="0">
            <a:spAutoFit/>
          </a:bodyPr>
          <a:lstStyle/>
          <a:p>
            <a:r>
              <a:rPr lang="en-IN" sz="1600" dirty="0" err="1" smtClean="0"/>
              <a:t>Feedwater</a:t>
            </a:r>
            <a:endParaRPr lang="en-IN" sz="1600" dirty="0"/>
          </a:p>
        </p:txBody>
      </p:sp>
      <p:sp>
        <p:nvSpPr>
          <p:cNvPr id="87" name="TextBox 86"/>
          <p:cNvSpPr txBox="1"/>
          <p:nvPr/>
        </p:nvSpPr>
        <p:spPr>
          <a:xfrm>
            <a:off x="5009933" y="3693685"/>
            <a:ext cx="947649" cy="584775"/>
          </a:xfrm>
          <a:prstGeom prst="rect">
            <a:avLst/>
          </a:prstGeom>
          <a:noFill/>
        </p:spPr>
        <p:txBody>
          <a:bodyPr wrap="square" rtlCol="0">
            <a:spAutoFit/>
          </a:bodyPr>
          <a:lstStyle/>
          <a:p>
            <a:r>
              <a:rPr lang="en-IN" sz="1600" dirty="0" smtClean="0"/>
              <a:t>Steam to turbine</a:t>
            </a:r>
            <a:endParaRPr lang="en-IN" sz="1600" dirty="0"/>
          </a:p>
        </p:txBody>
      </p:sp>
      <p:sp>
        <p:nvSpPr>
          <p:cNvPr id="89" name="TextBox 88"/>
          <p:cNvSpPr txBox="1"/>
          <p:nvPr/>
        </p:nvSpPr>
        <p:spPr>
          <a:xfrm>
            <a:off x="801478" y="2157911"/>
            <a:ext cx="1445043" cy="646331"/>
          </a:xfrm>
          <a:prstGeom prst="rect">
            <a:avLst/>
          </a:prstGeom>
          <a:noFill/>
        </p:spPr>
        <p:txBody>
          <a:bodyPr wrap="square" rtlCol="0">
            <a:spAutoFit/>
          </a:bodyPr>
          <a:lstStyle/>
          <a:p>
            <a:r>
              <a:rPr lang="en-IN" dirty="0" smtClean="0"/>
              <a:t>Biological shield</a:t>
            </a:r>
            <a:endParaRPr lang="en-IN" dirty="0"/>
          </a:p>
        </p:txBody>
      </p:sp>
      <p:cxnSp>
        <p:nvCxnSpPr>
          <p:cNvPr id="13" name="Straight Arrow Connector 12"/>
          <p:cNvCxnSpPr/>
          <p:nvPr/>
        </p:nvCxnSpPr>
        <p:spPr>
          <a:xfrm>
            <a:off x="1524000" y="928047"/>
            <a:ext cx="8329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0484" y="2172986"/>
            <a:ext cx="1492984" cy="646331"/>
          </a:xfrm>
          <a:prstGeom prst="rect">
            <a:avLst/>
          </a:prstGeom>
          <a:noFill/>
        </p:spPr>
        <p:txBody>
          <a:bodyPr wrap="square" rtlCol="0">
            <a:spAutoFit/>
          </a:bodyPr>
          <a:lstStyle/>
          <a:p>
            <a:r>
              <a:rPr lang="en-IN" dirty="0" smtClean="0"/>
              <a:t>Submerged containment</a:t>
            </a:r>
            <a:endParaRPr lang="en-IN" dirty="0"/>
          </a:p>
        </p:txBody>
      </p:sp>
      <p:sp>
        <p:nvSpPr>
          <p:cNvPr id="22" name="TextBox 21"/>
          <p:cNvSpPr txBox="1"/>
          <p:nvPr/>
        </p:nvSpPr>
        <p:spPr>
          <a:xfrm>
            <a:off x="3055691" y="5457232"/>
            <a:ext cx="945563" cy="954107"/>
          </a:xfrm>
          <a:prstGeom prst="rect">
            <a:avLst/>
          </a:prstGeom>
          <a:noFill/>
        </p:spPr>
        <p:txBody>
          <a:bodyPr wrap="square" rtlCol="0">
            <a:spAutoFit/>
          </a:bodyPr>
          <a:lstStyle/>
          <a:p>
            <a:r>
              <a:rPr lang="en-IN" sz="1400" dirty="0" smtClean="0"/>
              <a:t>Internal re- circulation pumps</a:t>
            </a:r>
            <a:endParaRPr lang="en-IN" sz="1400" dirty="0"/>
          </a:p>
        </p:txBody>
      </p:sp>
      <p:sp>
        <p:nvSpPr>
          <p:cNvPr id="90" name="TextBox 89"/>
          <p:cNvSpPr txBox="1"/>
          <p:nvPr/>
        </p:nvSpPr>
        <p:spPr>
          <a:xfrm>
            <a:off x="152400" y="3276600"/>
            <a:ext cx="1600200" cy="1938992"/>
          </a:xfrm>
          <a:prstGeom prst="rect">
            <a:avLst/>
          </a:prstGeom>
          <a:noFill/>
        </p:spPr>
        <p:txBody>
          <a:bodyPr wrap="square" rtlCol="0">
            <a:spAutoFit/>
          </a:bodyPr>
          <a:lstStyle/>
          <a:p>
            <a:r>
              <a:rPr lang="en-US" sz="4000" dirty="0" smtClean="0">
                <a:solidFill>
                  <a:srgbClr val="FF0000"/>
                </a:solidFill>
                <a:hlinkClick r:id="rId3" action="ppaction://hlinksldjump"/>
              </a:rPr>
              <a:t>How PSIR Looks?</a:t>
            </a:r>
            <a:endParaRPr lang="en-US" sz="4000" dirty="0">
              <a:solidFill>
                <a:srgbClr val="FF0000"/>
              </a:solidFill>
            </a:endParaRPr>
          </a:p>
        </p:txBody>
      </p:sp>
      <p:cxnSp>
        <p:nvCxnSpPr>
          <p:cNvPr id="23" name="Straight Arrow Connector 22"/>
          <p:cNvCxnSpPr/>
          <p:nvPr/>
        </p:nvCxnSpPr>
        <p:spPr>
          <a:xfrm>
            <a:off x="1909667" y="6742767"/>
            <a:ext cx="5081875"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5145514" y="6445594"/>
            <a:ext cx="697592" cy="369332"/>
          </a:xfrm>
          <a:prstGeom prst="rect">
            <a:avLst/>
          </a:prstGeom>
          <a:noFill/>
        </p:spPr>
        <p:txBody>
          <a:bodyPr wrap="square" rtlCol="0">
            <a:spAutoFit/>
          </a:bodyPr>
          <a:lstStyle/>
          <a:p>
            <a:r>
              <a:rPr lang="en-IN" dirty="0" smtClean="0"/>
              <a:t>35 m</a:t>
            </a:r>
            <a:endParaRPr lang="en-IN" dirty="0"/>
          </a:p>
        </p:txBody>
      </p:sp>
      <p:cxnSp>
        <p:nvCxnSpPr>
          <p:cNvPr id="93" name="Straight Arrow Connector 92"/>
          <p:cNvCxnSpPr/>
          <p:nvPr/>
        </p:nvCxnSpPr>
        <p:spPr>
          <a:xfrm>
            <a:off x="3126682" y="6397004"/>
            <a:ext cx="274870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5" name="TextBox 94"/>
          <p:cNvSpPr txBox="1"/>
          <p:nvPr/>
        </p:nvSpPr>
        <p:spPr>
          <a:xfrm>
            <a:off x="5099614" y="6042034"/>
            <a:ext cx="697592" cy="369332"/>
          </a:xfrm>
          <a:prstGeom prst="rect">
            <a:avLst/>
          </a:prstGeom>
          <a:noFill/>
        </p:spPr>
        <p:txBody>
          <a:bodyPr wrap="square" rtlCol="0">
            <a:spAutoFit/>
          </a:bodyPr>
          <a:lstStyle/>
          <a:p>
            <a:r>
              <a:rPr lang="en-IN" dirty="0" smtClean="0"/>
              <a:t>12 m</a:t>
            </a:r>
            <a:endParaRPr lang="en-IN" dirty="0"/>
          </a:p>
        </p:txBody>
      </p:sp>
      <p:cxnSp>
        <p:nvCxnSpPr>
          <p:cNvPr id="96" name="Straight Arrow Connector 95"/>
          <p:cNvCxnSpPr/>
          <p:nvPr/>
        </p:nvCxnSpPr>
        <p:spPr>
          <a:xfrm>
            <a:off x="5995014" y="2172986"/>
            <a:ext cx="28386" cy="437161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8" name="TextBox 97"/>
          <p:cNvSpPr txBox="1"/>
          <p:nvPr/>
        </p:nvSpPr>
        <p:spPr>
          <a:xfrm>
            <a:off x="6009207" y="5320698"/>
            <a:ext cx="697592" cy="369332"/>
          </a:xfrm>
          <a:prstGeom prst="rect">
            <a:avLst/>
          </a:prstGeom>
          <a:noFill/>
        </p:spPr>
        <p:txBody>
          <a:bodyPr wrap="square" rtlCol="0">
            <a:spAutoFit/>
          </a:bodyPr>
          <a:lstStyle/>
          <a:p>
            <a:r>
              <a:rPr lang="en-IN" dirty="0" smtClean="0"/>
              <a:t>25 m</a:t>
            </a:r>
            <a:endParaRPr lang="en-IN" dirty="0"/>
          </a:p>
        </p:txBody>
      </p:sp>
      <p:cxnSp>
        <p:nvCxnSpPr>
          <p:cNvPr id="112" name="Straight Connector 111"/>
          <p:cNvCxnSpPr/>
          <p:nvPr/>
        </p:nvCxnSpPr>
        <p:spPr>
          <a:xfrm>
            <a:off x="4059365" y="3324781"/>
            <a:ext cx="0" cy="1872000"/>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4078051" y="5196781"/>
            <a:ext cx="165725" cy="12949"/>
          </a:xfrm>
          <a:prstGeom prst="line">
            <a:avLst/>
          </a:prstGeom>
          <a:ln>
            <a:tailEnd type="triangle"/>
          </a:ln>
        </p:spPr>
        <p:style>
          <a:lnRef idx="1">
            <a:schemeClr val="dk1"/>
          </a:lnRef>
          <a:fillRef idx="0">
            <a:schemeClr val="dk1"/>
          </a:fillRef>
          <a:effectRef idx="0">
            <a:schemeClr val="dk1"/>
          </a:effectRef>
          <a:fontRef idx="minor">
            <a:schemeClr val="tx1"/>
          </a:fontRef>
        </p:style>
      </p:cxnSp>
      <p:grpSp>
        <p:nvGrpSpPr>
          <p:cNvPr id="27" name="Group 104"/>
          <p:cNvGrpSpPr/>
          <p:nvPr/>
        </p:nvGrpSpPr>
        <p:grpSpPr>
          <a:xfrm rot="1056516">
            <a:off x="4662863" y="6077961"/>
            <a:ext cx="238390" cy="82993"/>
            <a:chOff x="5400092" y="4862095"/>
            <a:chExt cx="212407" cy="80704"/>
          </a:xfrm>
        </p:grpSpPr>
        <p:sp>
          <p:nvSpPr>
            <p:cNvPr id="109" name="Teardrop 108"/>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ardrop 109"/>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1" name="Rectangle 110"/>
          <p:cNvSpPr/>
          <p:nvPr/>
        </p:nvSpPr>
        <p:spPr>
          <a:xfrm flipH="1">
            <a:off x="4773339" y="6124505"/>
            <a:ext cx="45719" cy="19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29" name="Rounded Rectangle 28"/>
          <p:cNvSpPr/>
          <p:nvPr/>
        </p:nvSpPr>
        <p:spPr>
          <a:xfrm>
            <a:off x="3275856" y="2924944"/>
            <a:ext cx="818674" cy="479559"/>
          </a:xfrm>
          <a:prstGeom prst="roundRect">
            <a:avLst/>
          </a:prstGeom>
          <a:gradFill flip="none" rotWithShape="1">
            <a:gsLst>
              <a:gs pos="0">
                <a:schemeClr val="bg1"/>
              </a:gs>
              <a:gs pos="50000">
                <a:schemeClr val="accent1">
                  <a:tint val="44500"/>
                  <a:satMod val="160000"/>
                </a:schemeClr>
              </a:gs>
              <a:gs pos="100000">
                <a:schemeClr val="tx2">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8" name="Group 127"/>
          <p:cNvGrpSpPr/>
          <p:nvPr/>
        </p:nvGrpSpPr>
        <p:grpSpPr>
          <a:xfrm>
            <a:off x="3722266" y="3021198"/>
            <a:ext cx="192631" cy="324054"/>
            <a:chOff x="3419872" y="2976111"/>
            <a:chExt cx="239179" cy="412165"/>
          </a:xfrm>
        </p:grpSpPr>
        <p:sp>
          <p:nvSpPr>
            <p:cNvPr id="31" name="Oval 30"/>
            <p:cNvSpPr/>
            <p:nvPr/>
          </p:nvSpPr>
          <p:spPr>
            <a:xfrm>
              <a:off x="3501008" y="2976111"/>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p:cNvSpPr/>
            <p:nvPr/>
          </p:nvSpPr>
          <p:spPr>
            <a:xfrm>
              <a:off x="3503852" y="3307447"/>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4" name="Straight Connector 33"/>
            <p:cNvCxnSpPr>
              <a:stCxn id="31" idx="3"/>
            </p:cNvCxnSpPr>
            <p:nvPr/>
          </p:nvCxnSpPr>
          <p:spPr>
            <a:xfrm flipH="1">
              <a:off x="3419872" y="3045103"/>
              <a:ext cx="93097" cy="38238"/>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p:cNvCxnSpPr/>
            <p:nvPr/>
          </p:nvCxnSpPr>
          <p:spPr>
            <a:xfrm>
              <a:off x="3419872" y="3083341"/>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17" name="Straight Connector 116"/>
            <p:cNvCxnSpPr>
              <a:endCxn id="114" idx="1"/>
            </p:cNvCxnSpPr>
            <p:nvPr/>
          </p:nvCxnSpPr>
          <p:spPr>
            <a:xfrm>
              <a:off x="3431844" y="3270529"/>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3659051" y="3098413"/>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p:nvPr/>
          </p:nvCxnSpPr>
          <p:spPr>
            <a:xfrm>
              <a:off x="3567777" y="3034586"/>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22" name="Straight Connector 121"/>
            <p:cNvCxnSpPr>
              <a:endCxn id="114" idx="7"/>
            </p:cNvCxnSpPr>
            <p:nvPr/>
          </p:nvCxnSpPr>
          <p:spPr>
            <a:xfrm flipH="1">
              <a:off x="3573567" y="3286070"/>
              <a:ext cx="75781" cy="33214"/>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p:cNvCxnSpPr>
              <a:stCxn id="31" idx="4"/>
              <a:endCxn id="114" idx="0"/>
            </p:cNvCxnSpPr>
            <p:nvPr/>
          </p:nvCxnSpPr>
          <p:spPr>
            <a:xfrm>
              <a:off x="3541846" y="3056940"/>
              <a:ext cx="2844" cy="250507"/>
            </a:xfrm>
            <a:prstGeom prst="line">
              <a:avLst/>
            </a:prstGeom>
          </p:spPr>
          <p:style>
            <a:lnRef idx="2">
              <a:schemeClr val="dk1"/>
            </a:lnRef>
            <a:fillRef idx="0">
              <a:schemeClr val="dk1"/>
            </a:fillRef>
            <a:effectRef idx="1">
              <a:schemeClr val="dk1"/>
            </a:effectRef>
            <a:fontRef idx="minor">
              <a:schemeClr val="tx1"/>
            </a:fontRef>
          </p:style>
        </p:cxnSp>
      </p:grpSp>
      <p:grpSp>
        <p:nvGrpSpPr>
          <p:cNvPr id="33" name="Group 128"/>
          <p:cNvGrpSpPr/>
          <p:nvPr/>
        </p:nvGrpSpPr>
        <p:grpSpPr>
          <a:xfrm>
            <a:off x="3460837" y="3019212"/>
            <a:ext cx="192631" cy="324054"/>
            <a:chOff x="3419872" y="2976111"/>
            <a:chExt cx="239179" cy="412165"/>
          </a:xfrm>
        </p:grpSpPr>
        <p:sp>
          <p:nvSpPr>
            <p:cNvPr id="130" name="Oval 129"/>
            <p:cNvSpPr/>
            <p:nvPr/>
          </p:nvSpPr>
          <p:spPr>
            <a:xfrm>
              <a:off x="3501008" y="2976111"/>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Oval 130"/>
            <p:cNvSpPr/>
            <p:nvPr/>
          </p:nvSpPr>
          <p:spPr>
            <a:xfrm>
              <a:off x="3503852" y="3307447"/>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2" name="Straight Connector 131"/>
            <p:cNvCxnSpPr>
              <a:stCxn id="130" idx="3"/>
            </p:cNvCxnSpPr>
            <p:nvPr/>
          </p:nvCxnSpPr>
          <p:spPr>
            <a:xfrm flipH="1">
              <a:off x="3419872" y="3045103"/>
              <a:ext cx="93097" cy="38238"/>
            </a:xfrm>
            <a:prstGeom prst="line">
              <a:avLst/>
            </a:prstGeom>
          </p:spPr>
          <p:style>
            <a:lnRef idx="2">
              <a:schemeClr val="dk1"/>
            </a:lnRef>
            <a:fillRef idx="0">
              <a:schemeClr val="dk1"/>
            </a:fillRef>
            <a:effectRef idx="1">
              <a:schemeClr val="dk1"/>
            </a:effectRef>
            <a:fontRef idx="minor">
              <a:schemeClr val="tx1"/>
            </a:fontRef>
          </p:style>
        </p:cxnSp>
        <p:cxnSp>
          <p:nvCxnSpPr>
            <p:cNvPr id="133" name="Straight Connector 132"/>
            <p:cNvCxnSpPr/>
            <p:nvPr/>
          </p:nvCxnSpPr>
          <p:spPr>
            <a:xfrm>
              <a:off x="3419872" y="3083341"/>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p:cNvCxnSpPr>
              <a:endCxn id="131" idx="1"/>
            </p:cNvCxnSpPr>
            <p:nvPr/>
          </p:nvCxnSpPr>
          <p:spPr>
            <a:xfrm>
              <a:off x="3431844" y="3270529"/>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a:off x="3659051" y="3098413"/>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p:cNvCxnSpPr/>
            <p:nvPr/>
          </p:nvCxnSpPr>
          <p:spPr>
            <a:xfrm>
              <a:off x="3567777" y="3034586"/>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37" name="Straight Connector 136"/>
            <p:cNvCxnSpPr>
              <a:endCxn id="131" idx="7"/>
            </p:cNvCxnSpPr>
            <p:nvPr/>
          </p:nvCxnSpPr>
          <p:spPr>
            <a:xfrm flipH="1">
              <a:off x="3573567" y="3286070"/>
              <a:ext cx="75781" cy="33214"/>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p:cNvCxnSpPr>
              <a:stCxn id="130" idx="4"/>
              <a:endCxn id="131" idx="0"/>
            </p:cNvCxnSpPr>
            <p:nvPr/>
          </p:nvCxnSpPr>
          <p:spPr>
            <a:xfrm>
              <a:off x="3541846" y="3056940"/>
              <a:ext cx="2844" cy="250507"/>
            </a:xfrm>
            <a:prstGeom prst="line">
              <a:avLst/>
            </a:prstGeom>
          </p:spPr>
          <p:style>
            <a:lnRef idx="2">
              <a:schemeClr val="dk1"/>
            </a:lnRef>
            <a:fillRef idx="0">
              <a:schemeClr val="dk1"/>
            </a:fillRef>
            <a:effectRef idx="1">
              <a:schemeClr val="dk1"/>
            </a:effectRef>
            <a:fontRef idx="minor">
              <a:schemeClr val="tx1"/>
            </a:fontRef>
          </p:style>
        </p:cxnSp>
      </p:grpSp>
      <p:cxnSp>
        <p:nvCxnSpPr>
          <p:cNvPr id="140" name="Straight Connector 139"/>
          <p:cNvCxnSpPr>
            <a:stCxn id="130" idx="0"/>
            <a:endCxn id="31" idx="0"/>
          </p:cNvCxnSpPr>
          <p:nvPr/>
        </p:nvCxnSpPr>
        <p:spPr>
          <a:xfrm>
            <a:off x="3559074" y="3019212"/>
            <a:ext cx="261429" cy="1986"/>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p:cNvCxnSpPr>
            <a:stCxn id="131" idx="4"/>
            <a:endCxn id="114" idx="4"/>
          </p:cNvCxnSpPr>
          <p:nvPr/>
        </p:nvCxnSpPr>
        <p:spPr>
          <a:xfrm>
            <a:off x="3561364" y="3343266"/>
            <a:ext cx="261429" cy="1986"/>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flipH="1">
            <a:off x="4094529" y="3369342"/>
            <a:ext cx="70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52" idx="3"/>
          </p:cNvCxnSpPr>
          <p:nvPr/>
        </p:nvCxnSpPr>
        <p:spPr>
          <a:xfrm flipV="1">
            <a:off x="4598851" y="2433125"/>
            <a:ext cx="0" cy="3711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a:off x="3765721" y="2433125"/>
            <a:ext cx="8331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3765721" y="2433125"/>
            <a:ext cx="0" cy="586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5159679" y="2711961"/>
            <a:ext cx="0" cy="499912"/>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p:cNvCxnSpPr/>
          <p:nvPr/>
        </p:nvCxnSpPr>
        <p:spPr>
          <a:xfrm>
            <a:off x="5185155" y="2817355"/>
            <a:ext cx="492020" cy="0"/>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a:off x="5170310" y="3207197"/>
            <a:ext cx="626896" cy="10683"/>
          </a:xfrm>
          <a:prstGeom prst="line">
            <a:avLst/>
          </a:prstGeom>
        </p:spPr>
        <p:style>
          <a:lnRef idx="2">
            <a:schemeClr val="dk1"/>
          </a:lnRef>
          <a:fillRef idx="0">
            <a:schemeClr val="dk1"/>
          </a:fillRef>
          <a:effectRef idx="1">
            <a:schemeClr val="dk1"/>
          </a:effectRef>
          <a:fontRef idx="minor">
            <a:schemeClr val="tx1"/>
          </a:fontRef>
        </p:style>
      </p:cxnSp>
      <p:sp>
        <p:nvSpPr>
          <p:cNvPr id="161" name="Freeform 160"/>
          <p:cNvSpPr/>
          <p:nvPr/>
        </p:nvSpPr>
        <p:spPr>
          <a:xfrm>
            <a:off x="5169914" y="2817768"/>
            <a:ext cx="649577" cy="407670"/>
          </a:xfrm>
          <a:custGeom>
            <a:avLst/>
            <a:gdLst>
              <a:gd name="connsiteX0" fmla="*/ 26670 w 678180"/>
              <a:gd name="connsiteY0" fmla="*/ 3810 h 407670"/>
              <a:gd name="connsiteX1" fmla="*/ 45720 w 678180"/>
              <a:gd name="connsiteY1" fmla="*/ 0 h 407670"/>
              <a:gd name="connsiteX2" fmla="*/ 521970 w 678180"/>
              <a:gd name="connsiteY2" fmla="*/ 3810 h 407670"/>
              <a:gd name="connsiteX3" fmla="*/ 529590 w 678180"/>
              <a:gd name="connsiteY3" fmla="*/ 26670 h 407670"/>
              <a:gd name="connsiteX4" fmla="*/ 548640 w 678180"/>
              <a:gd name="connsiteY4" fmla="*/ 60960 h 407670"/>
              <a:gd name="connsiteX5" fmla="*/ 556260 w 678180"/>
              <a:gd name="connsiteY5" fmla="*/ 72390 h 407670"/>
              <a:gd name="connsiteX6" fmla="*/ 563880 w 678180"/>
              <a:gd name="connsiteY6" fmla="*/ 95250 h 407670"/>
              <a:gd name="connsiteX7" fmla="*/ 567690 w 678180"/>
              <a:gd name="connsiteY7" fmla="*/ 106680 h 407670"/>
              <a:gd name="connsiteX8" fmla="*/ 571500 w 678180"/>
              <a:gd name="connsiteY8" fmla="*/ 118110 h 407670"/>
              <a:gd name="connsiteX9" fmla="*/ 582930 w 678180"/>
              <a:gd name="connsiteY9" fmla="*/ 129540 h 407670"/>
              <a:gd name="connsiteX10" fmla="*/ 594360 w 678180"/>
              <a:gd name="connsiteY10" fmla="*/ 152400 h 407670"/>
              <a:gd name="connsiteX11" fmla="*/ 598170 w 678180"/>
              <a:gd name="connsiteY11" fmla="*/ 163830 h 407670"/>
              <a:gd name="connsiteX12" fmla="*/ 605790 w 678180"/>
              <a:gd name="connsiteY12" fmla="*/ 205740 h 407670"/>
              <a:gd name="connsiteX13" fmla="*/ 613410 w 678180"/>
              <a:gd name="connsiteY13" fmla="*/ 240030 h 407670"/>
              <a:gd name="connsiteX14" fmla="*/ 621030 w 678180"/>
              <a:gd name="connsiteY14" fmla="*/ 251460 h 407670"/>
              <a:gd name="connsiteX15" fmla="*/ 632460 w 678180"/>
              <a:gd name="connsiteY15" fmla="*/ 278130 h 407670"/>
              <a:gd name="connsiteX16" fmla="*/ 647700 w 678180"/>
              <a:gd name="connsiteY16" fmla="*/ 300990 h 407670"/>
              <a:gd name="connsiteX17" fmla="*/ 655320 w 678180"/>
              <a:gd name="connsiteY17" fmla="*/ 323850 h 407670"/>
              <a:gd name="connsiteX18" fmla="*/ 666750 w 678180"/>
              <a:gd name="connsiteY18" fmla="*/ 346710 h 407670"/>
              <a:gd name="connsiteX19" fmla="*/ 678180 w 678180"/>
              <a:gd name="connsiteY19" fmla="*/ 377190 h 407670"/>
              <a:gd name="connsiteX20" fmla="*/ 674370 w 678180"/>
              <a:gd name="connsiteY20" fmla="*/ 396240 h 407670"/>
              <a:gd name="connsiteX21" fmla="*/ 662940 w 678180"/>
              <a:gd name="connsiteY21" fmla="*/ 400050 h 407670"/>
              <a:gd name="connsiteX22" fmla="*/ 632460 w 678180"/>
              <a:gd name="connsiteY22" fmla="*/ 407670 h 407670"/>
              <a:gd name="connsiteX23" fmla="*/ 563880 w 678180"/>
              <a:gd name="connsiteY23" fmla="*/ 400050 h 407670"/>
              <a:gd name="connsiteX24" fmla="*/ 537210 w 678180"/>
              <a:gd name="connsiteY24" fmla="*/ 396240 h 407670"/>
              <a:gd name="connsiteX25" fmla="*/ 480060 w 678180"/>
              <a:gd name="connsiteY25" fmla="*/ 392430 h 407670"/>
              <a:gd name="connsiteX26" fmla="*/ 419100 w 678180"/>
              <a:gd name="connsiteY26" fmla="*/ 384810 h 407670"/>
              <a:gd name="connsiteX27" fmla="*/ 19050 w 678180"/>
              <a:gd name="connsiteY27" fmla="*/ 381000 h 407670"/>
              <a:gd name="connsiteX28" fmla="*/ 0 w 678180"/>
              <a:gd name="connsiteY28" fmla="*/ 339090 h 407670"/>
              <a:gd name="connsiteX29" fmla="*/ 3810 w 678180"/>
              <a:gd name="connsiteY29" fmla="*/ 308610 h 407670"/>
              <a:gd name="connsiteX30" fmla="*/ 11430 w 678180"/>
              <a:gd name="connsiteY30" fmla="*/ 213360 h 407670"/>
              <a:gd name="connsiteX31" fmla="*/ 15240 w 678180"/>
              <a:gd name="connsiteY31" fmla="*/ 163830 h 407670"/>
              <a:gd name="connsiteX32" fmla="*/ 19050 w 678180"/>
              <a:gd name="connsiteY32" fmla="*/ 95250 h 407670"/>
              <a:gd name="connsiteX33" fmla="*/ 22860 w 678180"/>
              <a:gd name="connsiteY33" fmla="*/ 64770 h 407670"/>
              <a:gd name="connsiteX34" fmla="*/ 26670 w 678180"/>
              <a:gd name="connsiteY34" fmla="*/ 3810 h 407670"/>
              <a:gd name="connsiteX35" fmla="*/ 26670 w 678180"/>
              <a:gd name="connsiteY35" fmla="*/ 3810 h 40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8180" h="407670">
                <a:moveTo>
                  <a:pt x="26670" y="3810"/>
                </a:moveTo>
                <a:cubicBezTo>
                  <a:pt x="33020" y="2540"/>
                  <a:pt x="39244" y="0"/>
                  <a:pt x="45720" y="0"/>
                </a:cubicBezTo>
                <a:lnTo>
                  <a:pt x="521970" y="3810"/>
                </a:lnTo>
                <a:cubicBezTo>
                  <a:pt x="529990" y="4252"/>
                  <a:pt x="525135" y="19987"/>
                  <a:pt x="529590" y="26670"/>
                </a:cubicBezTo>
                <a:cubicBezTo>
                  <a:pt x="577642" y="98748"/>
                  <a:pt x="528522" y="20724"/>
                  <a:pt x="548640" y="60960"/>
                </a:cubicBezTo>
                <a:cubicBezTo>
                  <a:pt x="550688" y="65056"/>
                  <a:pt x="554400" y="68206"/>
                  <a:pt x="556260" y="72390"/>
                </a:cubicBezTo>
                <a:cubicBezTo>
                  <a:pt x="559522" y="79730"/>
                  <a:pt x="561340" y="87630"/>
                  <a:pt x="563880" y="95250"/>
                </a:cubicBezTo>
                <a:lnTo>
                  <a:pt x="567690" y="106680"/>
                </a:lnTo>
                <a:cubicBezTo>
                  <a:pt x="568960" y="110490"/>
                  <a:pt x="568660" y="115270"/>
                  <a:pt x="571500" y="118110"/>
                </a:cubicBezTo>
                <a:lnTo>
                  <a:pt x="582930" y="129540"/>
                </a:lnTo>
                <a:cubicBezTo>
                  <a:pt x="592507" y="158270"/>
                  <a:pt x="579588" y="122857"/>
                  <a:pt x="594360" y="152400"/>
                </a:cubicBezTo>
                <a:cubicBezTo>
                  <a:pt x="596156" y="155992"/>
                  <a:pt x="596900" y="160020"/>
                  <a:pt x="598170" y="163830"/>
                </a:cubicBezTo>
                <a:cubicBezTo>
                  <a:pt x="606970" y="234232"/>
                  <a:pt x="596980" y="170501"/>
                  <a:pt x="605790" y="205740"/>
                </a:cubicBezTo>
                <a:cubicBezTo>
                  <a:pt x="606875" y="210080"/>
                  <a:pt x="611063" y="234554"/>
                  <a:pt x="613410" y="240030"/>
                </a:cubicBezTo>
                <a:cubicBezTo>
                  <a:pt x="615214" y="244239"/>
                  <a:pt x="618982" y="247364"/>
                  <a:pt x="621030" y="251460"/>
                </a:cubicBezTo>
                <a:cubicBezTo>
                  <a:pt x="636796" y="282992"/>
                  <a:pt x="608676" y="238489"/>
                  <a:pt x="632460" y="278130"/>
                </a:cubicBezTo>
                <a:cubicBezTo>
                  <a:pt x="637172" y="285983"/>
                  <a:pt x="644804" y="292302"/>
                  <a:pt x="647700" y="300990"/>
                </a:cubicBezTo>
                <a:cubicBezTo>
                  <a:pt x="650240" y="308610"/>
                  <a:pt x="650865" y="317167"/>
                  <a:pt x="655320" y="323850"/>
                </a:cubicBezTo>
                <a:cubicBezTo>
                  <a:pt x="669964" y="345816"/>
                  <a:pt x="657286" y="324626"/>
                  <a:pt x="666750" y="346710"/>
                </a:cubicBezTo>
                <a:cubicBezTo>
                  <a:pt x="678704" y="374603"/>
                  <a:pt x="671156" y="349093"/>
                  <a:pt x="678180" y="377190"/>
                </a:cubicBezTo>
                <a:cubicBezTo>
                  <a:pt x="676910" y="383540"/>
                  <a:pt x="677962" y="390852"/>
                  <a:pt x="674370" y="396240"/>
                </a:cubicBezTo>
                <a:cubicBezTo>
                  <a:pt x="672142" y="399582"/>
                  <a:pt x="666815" y="398993"/>
                  <a:pt x="662940" y="400050"/>
                </a:cubicBezTo>
                <a:cubicBezTo>
                  <a:pt x="652836" y="402806"/>
                  <a:pt x="632460" y="407670"/>
                  <a:pt x="632460" y="407670"/>
                </a:cubicBezTo>
                <a:cubicBezTo>
                  <a:pt x="571186" y="398917"/>
                  <a:pt x="647095" y="409296"/>
                  <a:pt x="563880" y="400050"/>
                </a:cubicBezTo>
                <a:cubicBezTo>
                  <a:pt x="554955" y="399058"/>
                  <a:pt x="546153" y="397053"/>
                  <a:pt x="537210" y="396240"/>
                </a:cubicBezTo>
                <a:cubicBezTo>
                  <a:pt x="518196" y="394511"/>
                  <a:pt x="499064" y="394269"/>
                  <a:pt x="480060" y="392430"/>
                </a:cubicBezTo>
                <a:cubicBezTo>
                  <a:pt x="459677" y="390457"/>
                  <a:pt x="439572" y="385318"/>
                  <a:pt x="419100" y="384810"/>
                </a:cubicBezTo>
                <a:cubicBezTo>
                  <a:pt x="285785" y="381505"/>
                  <a:pt x="152400" y="382270"/>
                  <a:pt x="19050" y="381000"/>
                </a:cubicBezTo>
                <a:cubicBezTo>
                  <a:pt x="218" y="352752"/>
                  <a:pt x="5606" y="367120"/>
                  <a:pt x="0" y="339090"/>
                </a:cubicBezTo>
                <a:cubicBezTo>
                  <a:pt x="1270" y="328930"/>
                  <a:pt x="3129" y="318826"/>
                  <a:pt x="3810" y="308610"/>
                </a:cubicBezTo>
                <a:cubicBezTo>
                  <a:pt x="10131" y="213791"/>
                  <a:pt x="-1559" y="252327"/>
                  <a:pt x="11430" y="213360"/>
                </a:cubicBezTo>
                <a:cubicBezTo>
                  <a:pt x="12700" y="196850"/>
                  <a:pt x="14174" y="180354"/>
                  <a:pt x="15240" y="163830"/>
                </a:cubicBezTo>
                <a:cubicBezTo>
                  <a:pt x="16714" y="140982"/>
                  <a:pt x="17294" y="118078"/>
                  <a:pt x="19050" y="95250"/>
                </a:cubicBezTo>
                <a:cubicBezTo>
                  <a:pt x="19835" y="85041"/>
                  <a:pt x="22010" y="74974"/>
                  <a:pt x="22860" y="64770"/>
                </a:cubicBezTo>
                <a:cubicBezTo>
                  <a:pt x="24551" y="44481"/>
                  <a:pt x="16688" y="21555"/>
                  <a:pt x="26670" y="3810"/>
                </a:cubicBezTo>
                <a:lnTo>
                  <a:pt x="26670" y="3810"/>
                </a:lnTo>
                <a:close/>
              </a:path>
            </a:pathLst>
          </a:custGeom>
          <a:gradFill flip="none" rotWithShape="1">
            <a:gsLst>
              <a:gs pos="0">
                <a:srgbClr val="0000FF"/>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solidFill>
                <a:schemeClr val="tx1"/>
              </a:solidFill>
            </a:endParaRPr>
          </a:p>
        </p:txBody>
      </p:sp>
      <p:cxnSp>
        <p:nvCxnSpPr>
          <p:cNvPr id="163" name="Straight Arrow Connector 162"/>
          <p:cNvCxnSpPr/>
          <p:nvPr/>
        </p:nvCxnSpPr>
        <p:spPr>
          <a:xfrm>
            <a:off x="5185155" y="3212976"/>
            <a:ext cx="12527" cy="20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p:cNvCxnSpPr/>
          <p:nvPr/>
        </p:nvCxnSpPr>
        <p:spPr>
          <a:xfrm flipH="1">
            <a:off x="4970374" y="5264528"/>
            <a:ext cx="21478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9"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7304" t="30833" r="65548" b="54375"/>
          <a:stretch/>
        </p:blipFill>
        <p:spPr bwMode="auto">
          <a:xfrm>
            <a:off x="4653075" y="2578376"/>
            <a:ext cx="205320" cy="238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70" name="Straight Connector 169"/>
          <p:cNvCxnSpPr/>
          <p:nvPr/>
        </p:nvCxnSpPr>
        <p:spPr>
          <a:xfrm flipV="1">
            <a:off x="4702324" y="2582692"/>
            <a:ext cx="612000" cy="1"/>
          </a:xfrm>
          <a:prstGeom prst="line">
            <a:avLst/>
          </a:prstGeom>
        </p:spPr>
        <p:style>
          <a:lnRef idx="1">
            <a:schemeClr val="dk1"/>
          </a:lnRef>
          <a:fillRef idx="0">
            <a:schemeClr val="dk1"/>
          </a:fillRef>
          <a:effectRef idx="0">
            <a:schemeClr val="dk1"/>
          </a:effectRef>
          <a:fontRef idx="minor">
            <a:schemeClr val="tx1"/>
          </a:fontRef>
        </p:style>
      </p:cxnSp>
      <p:cxnSp>
        <p:nvCxnSpPr>
          <p:cNvPr id="171" name="Straight Arrow Connector 170"/>
          <p:cNvCxnSpPr/>
          <p:nvPr/>
        </p:nvCxnSpPr>
        <p:spPr>
          <a:xfrm flipH="1">
            <a:off x="5304811" y="2572079"/>
            <a:ext cx="9513" cy="46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2" name="Rectangle 171"/>
          <p:cNvSpPr/>
          <p:nvPr/>
        </p:nvSpPr>
        <p:spPr>
          <a:xfrm rot="5400000">
            <a:off x="3862321" y="4045051"/>
            <a:ext cx="107408" cy="324051"/>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9" name="Straight Connector 138"/>
          <p:cNvCxnSpPr/>
          <p:nvPr/>
        </p:nvCxnSpPr>
        <p:spPr>
          <a:xfrm>
            <a:off x="3131840" y="4953000"/>
            <a:ext cx="836362" cy="154087"/>
          </a:xfrm>
          <a:prstGeom prst="line">
            <a:avLst/>
          </a:prstGeom>
        </p:spPr>
        <p:style>
          <a:lnRef idx="2">
            <a:schemeClr val="dk1"/>
          </a:lnRef>
          <a:fillRef idx="0">
            <a:schemeClr val="dk1"/>
          </a:fillRef>
          <a:effectRef idx="1">
            <a:schemeClr val="dk1"/>
          </a:effectRef>
          <a:fontRef idx="minor">
            <a:schemeClr val="tx1"/>
          </a:fontRef>
        </p:style>
      </p:cxnSp>
      <p:cxnSp>
        <p:nvCxnSpPr>
          <p:cNvPr id="141" name="Straight Connector 140"/>
          <p:cNvCxnSpPr/>
          <p:nvPr/>
        </p:nvCxnSpPr>
        <p:spPr>
          <a:xfrm>
            <a:off x="3968202" y="5090599"/>
            <a:ext cx="0" cy="1434745"/>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a:off x="5241517" y="5090599"/>
            <a:ext cx="0" cy="1415053"/>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143"/>
          <p:cNvCxnSpPr/>
          <p:nvPr/>
        </p:nvCxnSpPr>
        <p:spPr>
          <a:xfrm flipV="1">
            <a:off x="5241517" y="4935648"/>
            <a:ext cx="601589" cy="154951"/>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Arrow Connector 64"/>
          <p:cNvCxnSpPr/>
          <p:nvPr/>
        </p:nvCxnSpPr>
        <p:spPr>
          <a:xfrm>
            <a:off x="3692078" y="6226700"/>
            <a:ext cx="63474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6" name="TextBox 65"/>
          <p:cNvSpPr txBox="1"/>
          <p:nvPr/>
        </p:nvSpPr>
        <p:spPr>
          <a:xfrm>
            <a:off x="3383121" y="3498683"/>
            <a:ext cx="434734" cy="307777"/>
          </a:xfrm>
          <a:prstGeom prst="rect">
            <a:avLst/>
          </a:prstGeom>
          <a:noFill/>
        </p:spPr>
        <p:txBody>
          <a:bodyPr wrap="none" rtlCol="0">
            <a:spAutoFit/>
          </a:bodyPr>
          <a:lstStyle/>
          <a:p>
            <a:r>
              <a:rPr lang="en-IN" sz="1400" dirty="0" smtClean="0"/>
              <a:t>IHX</a:t>
            </a:r>
            <a:endParaRPr lang="en-IN" sz="1400" dirty="0"/>
          </a:p>
        </p:txBody>
      </p:sp>
      <p:sp>
        <p:nvSpPr>
          <p:cNvPr id="145" name="TextBox 144"/>
          <p:cNvSpPr txBox="1"/>
          <p:nvPr/>
        </p:nvSpPr>
        <p:spPr>
          <a:xfrm>
            <a:off x="5182975" y="3191585"/>
            <a:ext cx="661143" cy="307777"/>
          </a:xfrm>
          <a:prstGeom prst="rect">
            <a:avLst/>
          </a:prstGeom>
          <a:noFill/>
        </p:spPr>
        <p:txBody>
          <a:bodyPr wrap="none" rtlCol="0">
            <a:spAutoFit/>
          </a:bodyPr>
          <a:lstStyle/>
          <a:p>
            <a:r>
              <a:rPr lang="en-IN" sz="1400" dirty="0" smtClean="0"/>
              <a:t>GDWP</a:t>
            </a:r>
            <a:endParaRPr lang="en-IN" sz="1400" dirty="0"/>
          </a:p>
        </p:txBody>
      </p:sp>
    </p:spTree>
    <p:extLst>
      <p:ext uri="{BB962C8B-B14F-4D97-AF65-F5344CB8AC3E}">
        <p14:creationId xmlns="" xmlns:p14="http://schemas.microsoft.com/office/powerpoint/2010/main" val="363447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6" dur="500" spd="-100000" fill="hold"/>
                                        <p:tgtEl>
                                          <p:spTgt spid="32"/>
                                        </p:tgtEl>
                                        <p:attrNameLst>
                                          <p:attrName>ppt_x</p:attrName>
                                          <p:attrName>ppt_y</p:attrName>
                                        </p:attrNameLst>
                                      </p:cBhvr>
                                      <p:rCtr x="0" y="1573"/>
                                    </p:animMotion>
                                  </p:childTnLst>
                                </p:cTn>
                              </p:par>
                              <p:par>
                                <p:cTn id="7" presetID="22" presetClass="entr" presetSubtype="2" repeatCount="indefinite"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right)">
                                      <p:cBhvr>
                                        <p:cTn id="9" dur="500"/>
                                        <p:tgtEl>
                                          <p:spTgt spid="35"/>
                                        </p:tgtEl>
                                      </p:cBhvr>
                                    </p:animEffect>
                                  </p:childTnLst>
                                </p:cTn>
                              </p:par>
                              <p:par>
                                <p:cTn id="10" presetID="22" presetClass="entr" presetSubtype="8" repeatCount="indefinite"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45" presetClass="entr" presetSubtype="0" repeatCount="indefinite"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ppt_w</p:attrName>
                                        </p:attrNameLst>
                                      </p:cBhvr>
                                      <p:tavLst>
                                        <p:tav tm="0" fmla="#ppt_w*sin(2.5*pi*$)">
                                          <p:val>
                                            <p:fltVal val="0"/>
                                          </p:val>
                                        </p:tav>
                                        <p:tav tm="100000">
                                          <p:val>
                                            <p:fltVal val="1"/>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childTnLst>
                                </p:cTn>
                              </p:par>
                              <p:par>
                                <p:cTn id="18" presetID="22" presetClass="entr" presetSubtype="1" repeatCount="indefinite"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up)">
                                      <p:cBhvr>
                                        <p:cTn id="20" dur="500"/>
                                        <p:tgtEl>
                                          <p:spTgt spid="41"/>
                                        </p:tgtEl>
                                      </p:cBhvr>
                                    </p:animEffect>
                                  </p:childTnLst>
                                </p:cTn>
                              </p:par>
                              <p:par>
                                <p:cTn id="21" presetID="22" presetClass="entr" presetSubtype="1" repeatCount="indefinite"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500"/>
                                        <p:tgtEl>
                                          <p:spTgt spid="38"/>
                                        </p:tgtEl>
                                      </p:cBhvr>
                                    </p:animEffect>
                                  </p:childTnLst>
                                </p:cTn>
                              </p:par>
                              <p:par>
                                <p:cTn id="24" presetID="22" presetClass="entr" presetSubtype="1" repeatCount="indefinite"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par>
                                <p:cTn id="27" presetID="22" presetClass="entr" presetSubtype="1" repeatCount="indefinite"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up)">
                                      <p:cBhvr>
                                        <p:cTn id="29" dur="500"/>
                                        <p:tgtEl>
                                          <p:spTgt spid="42"/>
                                        </p:tgtEl>
                                      </p:cBhvr>
                                    </p:animEffect>
                                  </p:childTnLst>
                                </p:cTn>
                              </p:par>
                              <p:par>
                                <p:cTn id="30" presetID="22" presetClass="entr" presetSubtype="1" repeatCount="indefinite"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500"/>
                                        <p:tgtEl>
                                          <p:spTgt spid="44"/>
                                        </p:tgtEl>
                                      </p:cBhvr>
                                    </p:animEffect>
                                  </p:childTnLst>
                                </p:cTn>
                              </p:par>
                              <p:par>
                                <p:cTn id="33" presetID="22" presetClass="entr" presetSubtype="1" repeatCount="indefinite"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up)">
                                      <p:cBhvr>
                                        <p:cTn id="35" dur="500"/>
                                        <p:tgtEl>
                                          <p:spTgt spid="43"/>
                                        </p:tgtEl>
                                      </p:cBhvr>
                                    </p:animEffect>
                                  </p:childTnLst>
                                </p:cTn>
                              </p:par>
                              <p:par>
                                <p:cTn id="36" presetID="22" presetClass="entr" presetSubtype="8" repeatCount="indefinite"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par>
                                <p:cTn id="39" presetID="22" presetClass="entr" presetSubtype="2" repeatCount="indefinite"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right)">
                                      <p:cBhvr>
                                        <p:cTn id="41" dur="500"/>
                                        <p:tgtEl>
                                          <p:spTgt spid="46"/>
                                        </p:tgtEl>
                                      </p:cBhvr>
                                    </p:animEffect>
                                  </p:childTnLst>
                                </p:cTn>
                              </p:par>
                              <p:par>
                                <p:cTn id="42"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43" dur="500" spd="-100000" fill="hold"/>
                                        <p:tgtEl>
                                          <p:spTgt spid="70"/>
                                        </p:tgtEl>
                                        <p:attrNameLst>
                                          <p:attrName>ppt_x</p:attrName>
                                          <p:attrName>ppt_y</p:attrName>
                                        </p:attrNameLst>
                                      </p:cBhvr>
                                      <p:rCtr x="0" y="1573"/>
                                    </p:animMotion>
                                  </p:childTnLst>
                                </p:cTn>
                              </p:par>
                              <p:par>
                                <p:cTn id="44" presetID="22" presetClass="entr" presetSubtype="8" repeatCount="indefinite"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left)">
                                      <p:cBhvr>
                                        <p:cTn id="46" dur="500"/>
                                        <p:tgtEl>
                                          <p:spTgt spid="73"/>
                                        </p:tgtEl>
                                      </p:cBhvr>
                                    </p:animEffect>
                                  </p:childTnLst>
                                </p:cTn>
                              </p:par>
                              <p:par>
                                <p:cTn id="47" presetID="22" presetClass="entr" presetSubtype="8" repeatCount="indefinite"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left)">
                                      <p:cBhvr>
                                        <p:cTn id="49" dur="500"/>
                                        <p:tgtEl>
                                          <p:spTgt spid="74"/>
                                        </p:tgtEl>
                                      </p:cBhvr>
                                    </p:animEffect>
                                  </p:childTnLst>
                                </p:cTn>
                              </p:par>
                              <p:par>
                                <p:cTn id="50"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51" dur="500" spd="-100000" fill="hold"/>
                                        <p:tgtEl>
                                          <p:spTgt spid="75"/>
                                        </p:tgtEl>
                                        <p:attrNameLst>
                                          <p:attrName>ppt_x</p:attrName>
                                          <p:attrName>ppt_y</p:attrName>
                                        </p:attrNameLst>
                                      </p:cBhvr>
                                      <p:rCtr x="0" y="1573"/>
                                    </p:animMotion>
                                  </p:childTnLst>
                                </p:cTn>
                              </p:par>
                              <p:par>
                                <p:cTn id="52" presetID="45" presetClass="entr" presetSubtype="0" repeatCount="indefinite"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anim calcmode="lin" valueType="num">
                                      <p:cBhvr>
                                        <p:cTn id="55" dur="500" fill="hold"/>
                                        <p:tgtEl>
                                          <p:spTgt spid="27"/>
                                        </p:tgtEl>
                                        <p:attrNameLst>
                                          <p:attrName>ppt_w</p:attrName>
                                        </p:attrNameLst>
                                      </p:cBhvr>
                                      <p:tavLst>
                                        <p:tav tm="0" fmla="#ppt_w*sin(2.5*pi*$)">
                                          <p:val>
                                            <p:fltVal val="0"/>
                                          </p:val>
                                        </p:tav>
                                        <p:tav tm="100000">
                                          <p:val>
                                            <p:fltVal val="1"/>
                                          </p:val>
                                        </p:tav>
                                      </p:tavLst>
                                    </p:anim>
                                    <p:anim calcmode="lin" valueType="num">
                                      <p:cBhvr>
                                        <p:cTn id="56" dur="500" fill="hold"/>
                                        <p:tgtEl>
                                          <p:spTgt spid="27"/>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8" grpId="0" animBg="1"/>
      <p:bldP spid="39" grpId="0" animBg="1"/>
      <p:bldP spid="41" grpId="0" animBg="1"/>
      <p:bldP spid="42" grpId="0" animBg="1"/>
      <p:bldP spid="43" grpId="0" animBg="1"/>
      <p:bldP spid="44" grpId="0" animBg="1"/>
      <p:bldP spid="45" grpId="0" animBg="1"/>
      <p:bldP spid="46" grpId="0" animBg="1"/>
      <p:bldP spid="70" grpId="0" animBg="1"/>
      <p:bldP spid="73" grpId="0" animBg="1"/>
      <p:bldP spid="74" grpId="0" animBg="1"/>
      <p:bldP spid="75" grpId="0" animBg="1"/>
      <p:bldP spid="1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0"/>
            <a:ext cx="9163050" cy="1143000"/>
          </a:xfrm>
        </p:spPr>
        <p:txBody>
          <a:bodyPr>
            <a:noAutofit/>
          </a:bodyPr>
          <a:lstStyle/>
          <a:p>
            <a:r>
              <a:rPr lang="en-IN" dirty="0" smtClean="0"/>
              <a:t>PSIR </a:t>
            </a:r>
            <a:r>
              <a:rPr lang="en-IN" dirty="0" err="1" smtClean="0"/>
              <a:t>vs</a:t>
            </a:r>
            <a:r>
              <a:rPr lang="en-IN" dirty="0" smtClean="0"/>
              <a:t> conventional PWR</a:t>
            </a:r>
            <a:endParaRPr lang="en-IN" dirty="0"/>
          </a:p>
        </p:txBody>
      </p:sp>
      <p:cxnSp>
        <p:nvCxnSpPr>
          <p:cNvPr id="5" name="Straight Arrow Connector 4"/>
          <p:cNvCxnSpPr/>
          <p:nvPr/>
        </p:nvCxnSpPr>
        <p:spPr>
          <a:xfrm>
            <a:off x="1295400" y="6400800"/>
            <a:ext cx="8382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1219200" y="6488668"/>
            <a:ext cx="990600" cy="369332"/>
          </a:xfrm>
          <a:prstGeom prst="rect">
            <a:avLst/>
          </a:prstGeom>
          <a:noFill/>
        </p:spPr>
        <p:txBody>
          <a:bodyPr wrap="square" rtlCol="0">
            <a:spAutoFit/>
          </a:bodyPr>
          <a:lstStyle/>
          <a:p>
            <a:r>
              <a:rPr lang="en-IN" dirty="0" smtClean="0"/>
              <a:t>3.3 m</a:t>
            </a:r>
            <a:endParaRPr lang="en-IN" dirty="0"/>
          </a:p>
        </p:txBody>
      </p:sp>
      <p:cxnSp>
        <p:nvCxnSpPr>
          <p:cNvPr id="8" name="Straight Arrow Connector 7"/>
          <p:cNvCxnSpPr/>
          <p:nvPr/>
        </p:nvCxnSpPr>
        <p:spPr>
          <a:xfrm>
            <a:off x="2362200" y="2667000"/>
            <a:ext cx="0" cy="3721258"/>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2438400" y="4572000"/>
            <a:ext cx="655949" cy="369332"/>
          </a:xfrm>
          <a:prstGeom prst="rect">
            <a:avLst/>
          </a:prstGeom>
          <a:noFill/>
        </p:spPr>
        <p:txBody>
          <a:bodyPr wrap="none" rtlCol="0">
            <a:spAutoFit/>
          </a:bodyPr>
          <a:lstStyle/>
          <a:p>
            <a:r>
              <a:rPr lang="en-IN" dirty="0" smtClean="0"/>
              <a:t>20 m</a:t>
            </a:r>
            <a:endParaRPr lang="en-IN" dirty="0"/>
          </a:p>
        </p:txBody>
      </p:sp>
      <p:grpSp>
        <p:nvGrpSpPr>
          <p:cNvPr id="9" name="Group 8"/>
          <p:cNvGrpSpPr/>
          <p:nvPr/>
        </p:nvGrpSpPr>
        <p:grpSpPr>
          <a:xfrm>
            <a:off x="3429000" y="1198242"/>
            <a:ext cx="4621530" cy="5583558"/>
            <a:chOff x="3760470" y="1250232"/>
            <a:chExt cx="4621530" cy="5583558"/>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78" b="2178"/>
            <a:stretch/>
          </p:blipFill>
          <p:spPr bwMode="auto">
            <a:xfrm>
              <a:off x="3760470" y="1250232"/>
              <a:ext cx="4621530" cy="5210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Arrow Connector 11"/>
            <p:cNvCxnSpPr/>
            <p:nvPr/>
          </p:nvCxnSpPr>
          <p:spPr>
            <a:xfrm>
              <a:off x="5299710" y="6505816"/>
              <a:ext cx="8382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480870" y="6464458"/>
              <a:ext cx="713657" cy="369332"/>
            </a:xfrm>
            <a:prstGeom prst="rect">
              <a:avLst/>
            </a:prstGeom>
            <a:noFill/>
          </p:spPr>
          <p:txBody>
            <a:bodyPr wrap="none" rtlCol="0">
              <a:spAutoFit/>
            </a:bodyPr>
            <a:lstStyle/>
            <a:p>
              <a:r>
                <a:rPr lang="en-IN" dirty="0" smtClean="0"/>
                <a:t>4.4 m</a:t>
              </a:r>
              <a:endParaRPr lang="en-IN" dirty="0"/>
            </a:p>
          </p:txBody>
        </p:sp>
      </p:grpSp>
      <p:pic>
        <p:nvPicPr>
          <p:cNvPr id="1026" name="Picture 2" descr="C:\Users\arun\AppData\Local\Microsoft\Windows\Temporary Internet Files\Content.Outlook\HW4FB5EZ\1.tif"/>
          <p:cNvPicPr>
            <a:picLocks noChangeAspect="1" noChangeArrowheads="1"/>
          </p:cNvPicPr>
          <p:nvPr/>
        </p:nvPicPr>
        <p:blipFill>
          <a:blip r:embed="rId3"/>
          <a:srcRect l="15321" r="15730" b="4549"/>
          <a:stretch>
            <a:fillRect/>
          </a:stretch>
        </p:blipFill>
        <p:spPr bwMode="auto">
          <a:xfrm>
            <a:off x="1219200" y="2743200"/>
            <a:ext cx="914400" cy="3581400"/>
          </a:xfrm>
          <a:prstGeom prst="rect">
            <a:avLst/>
          </a:prstGeom>
          <a:noFill/>
        </p:spPr>
      </p:pic>
      <p:sp>
        <p:nvSpPr>
          <p:cNvPr id="14" name="TextBox 13"/>
          <p:cNvSpPr txBox="1"/>
          <p:nvPr/>
        </p:nvSpPr>
        <p:spPr>
          <a:xfrm>
            <a:off x="228600" y="1600200"/>
            <a:ext cx="3124200" cy="1015663"/>
          </a:xfrm>
          <a:prstGeom prst="rect">
            <a:avLst/>
          </a:prstGeom>
          <a:noFill/>
        </p:spPr>
        <p:txBody>
          <a:bodyPr wrap="square" rtlCol="0">
            <a:spAutoFit/>
          </a:bodyPr>
          <a:lstStyle/>
          <a:p>
            <a:pPr algn="ctr"/>
            <a:r>
              <a:rPr lang="en-IN" sz="2000" b="1" dirty="0" smtClean="0">
                <a:solidFill>
                  <a:srgbClr val="FF0000"/>
                </a:solidFill>
              </a:rPr>
              <a:t>PSIR </a:t>
            </a:r>
          </a:p>
          <a:p>
            <a:pPr algn="ctr"/>
            <a:r>
              <a:rPr lang="en-IN" sz="2000" b="1" dirty="0" smtClean="0">
                <a:solidFill>
                  <a:srgbClr val="0000FF"/>
                </a:solidFill>
              </a:rPr>
              <a:t>a product than </a:t>
            </a:r>
          </a:p>
          <a:p>
            <a:pPr algn="ctr"/>
            <a:r>
              <a:rPr lang="en-IN" sz="2000" b="1" dirty="0" smtClean="0">
                <a:solidFill>
                  <a:srgbClr val="0000FF"/>
                </a:solidFill>
              </a:rPr>
              <a:t>a project</a:t>
            </a:r>
            <a:endParaRPr lang="en-IN" sz="2000" b="1" dirty="0">
              <a:solidFill>
                <a:srgbClr val="0000FF"/>
              </a:solidFill>
            </a:endParaRPr>
          </a:p>
        </p:txBody>
      </p:sp>
      <p:sp>
        <p:nvSpPr>
          <p:cNvPr id="15" name="TextBox 14"/>
          <p:cNvSpPr txBox="1"/>
          <p:nvPr/>
        </p:nvSpPr>
        <p:spPr>
          <a:xfrm>
            <a:off x="4495800" y="914400"/>
            <a:ext cx="2819400" cy="400110"/>
          </a:xfrm>
          <a:prstGeom prst="rect">
            <a:avLst/>
          </a:prstGeom>
          <a:noFill/>
        </p:spPr>
        <p:txBody>
          <a:bodyPr wrap="square" rtlCol="0">
            <a:spAutoFit/>
          </a:bodyPr>
          <a:lstStyle/>
          <a:p>
            <a:r>
              <a:rPr lang="en-IN" sz="2000" b="1" dirty="0" smtClean="0">
                <a:solidFill>
                  <a:srgbClr val="FF0000"/>
                </a:solidFill>
              </a:rPr>
              <a:t>Conventional PWR</a:t>
            </a:r>
            <a:endParaRPr lang="en-IN" sz="2000" b="1" dirty="0">
              <a:solidFill>
                <a:srgbClr val="FF0000"/>
              </a:solidFill>
            </a:endParaRPr>
          </a:p>
        </p:txBody>
      </p:sp>
    </p:spTree>
    <p:extLst>
      <p:ext uri="{BB962C8B-B14F-4D97-AF65-F5344CB8AC3E}">
        <p14:creationId xmlns:p14="http://schemas.microsoft.com/office/powerpoint/2010/main" xmlns="" val="1140040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normAutofit fontScale="90000"/>
          </a:bodyPr>
          <a:lstStyle/>
          <a:p>
            <a:r>
              <a:rPr lang="en-IN" dirty="0" smtClean="0"/>
              <a:t>PSIR: General Features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331385327"/>
              </p:ext>
            </p:extLst>
          </p:nvPr>
        </p:nvGraphicFramePr>
        <p:xfrm>
          <a:off x="1331640" y="1196752"/>
          <a:ext cx="6552728" cy="1682496"/>
        </p:xfrm>
        <a:graphic>
          <a:graphicData uri="http://schemas.openxmlformats.org/drawingml/2006/table">
            <a:tbl>
              <a:tblPr firstRow="1" firstCol="1" bandRow="1">
                <a:tableStyleId>{3B4B98B0-60AC-42C2-AFA5-B58CD77FA1E5}</a:tableStyleId>
              </a:tblPr>
              <a:tblGrid>
                <a:gridCol w="4176464"/>
                <a:gridCol w="2376264"/>
              </a:tblGrid>
              <a:tr h="0">
                <a:tc>
                  <a:txBody>
                    <a:bodyPr/>
                    <a:lstStyle/>
                    <a:p>
                      <a:pPr>
                        <a:lnSpc>
                          <a:spcPct val="115000"/>
                        </a:lnSpc>
                        <a:spcAft>
                          <a:spcPts val="0"/>
                        </a:spcAft>
                      </a:pPr>
                      <a:r>
                        <a:rPr lang="en-IN" sz="2400" dirty="0">
                          <a:effectLst/>
                        </a:rPr>
                        <a:t>Reactor thermal output</a:t>
                      </a:r>
                      <a:endParaRPr lang="en-IN" sz="2000" dirty="0">
                        <a:effectLst/>
                        <a:latin typeface="Calibri"/>
                        <a:ea typeface="Times New Roman"/>
                        <a:cs typeface="Mangal"/>
                      </a:endParaRPr>
                    </a:p>
                  </a:txBody>
                  <a:tcPr marL="68580" marR="68580" marT="0" marB="0"/>
                </a:tc>
                <a:tc>
                  <a:txBody>
                    <a:bodyPr/>
                    <a:lstStyle/>
                    <a:p>
                      <a:pPr>
                        <a:lnSpc>
                          <a:spcPct val="115000"/>
                        </a:lnSpc>
                        <a:spcAft>
                          <a:spcPts val="0"/>
                        </a:spcAft>
                      </a:pPr>
                      <a:r>
                        <a:rPr lang="en-IN" sz="2400" dirty="0" smtClean="0">
                          <a:effectLst/>
                        </a:rPr>
                        <a:t>450 </a:t>
                      </a:r>
                      <a:r>
                        <a:rPr lang="en-IN" sz="2400" dirty="0" err="1" smtClean="0">
                          <a:effectLst/>
                        </a:rPr>
                        <a:t>MWth</a:t>
                      </a:r>
                      <a:endParaRPr lang="en-IN" sz="20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2400" dirty="0">
                          <a:effectLst/>
                        </a:rPr>
                        <a:t>Design pressure</a:t>
                      </a:r>
                      <a:endParaRPr lang="en-IN" sz="2000" dirty="0">
                        <a:effectLst/>
                        <a:latin typeface="Calibri"/>
                        <a:ea typeface="Times New Roman"/>
                        <a:cs typeface="Mangal"/>
                      </a:endParaRPr>
                    </a:p>
                  </a:txBody>
                  <a:tcPr marL="68580" marR="68580" marT="0" marB="0"/>
                </a:tc>
                <a:tc>
                  <a:txBody>
                    <a:bodyPr/>
                    <a:lstStyle/>
                    <a:p>
                      <a:pPr>
                        <a:lnSpc>
                          <a:spcPct val="115000"/>
                        </a:lnSpc>
                        <a:spcAft>
                          <a:spcPts val="0"/>
                        </a:spcAft>
                      </a:pPr>
                      <a:r>
                        <a:rPr lang="en-IN" sz="2400" dirty="0">
                          <a:effectLst/>
                        </a:rPr>
                        <a:t>17.0MPa</a:t>
                      </a:r>
                      <a:endParaRPr lang="en-IN" sz="20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2400" dirty="0">
                          <a:effectLst/>
                        </a:rPr>
                        <a:t>Design temperature</a:t>
                      </a:r>
                      <a:endParaRPr lang="en-IN" sz="2000" dirty="0">
                        <a:effectLst/>
                        <a:latin typeface="Calibri"/>
                        <a:ea typeface="Times New Roman"/>
                        <a:cs typeface="Mangal"/>
                      </a:endParaRPr>
                    </a:p>
                  </a:txBody>
                  <a:tcPr marL="68580" marR="68580" marT="0" marB="0"/>
                </a:tc>
                <a:tc>
                  <a:txBody>
                    <a:bodyPr/>
                    <a:lstStyle/>
                    <a:p>
                      <a:pPr>
                        <a:lnSpc>
                          <a:spcPct val="115000"/>
                        </a:lnSpc>
                        <a:spcAft>
                          <a:spcPts val="0"/>
                        </a:spcAft>
                      </a:pPr>
                      <a:r>
                        <a:rPr lang="en-IN" sz="2400" dirty="0">
                          <a:effectLst/>
                        </a:rPr>
                        <a:t>350°C</a:t>
                      </a:r>
                      <a:endParaRPr lang="en-IN" sz="20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2400" dirty="0">
                          <a:effectLst/>
                        </a:rPr>
                        <a:t>Service life, in Calendar years </a:t>
                      </a:r>
                      <a:endParaRPr lang="en-IN" sz="2000" dirty="0">
                        <a:effectLst/>
                        <a:latin typeface="Calibri"/>
                        <a:ea typeface="Times New Roman"/>
                        <a:cs typeface="Mangal"/>
                      </a:endParaRPr>
                    </a:p>
                  </a:txBody>
                  <a:tcPr marL="68580" marR="68580" marT="0" marB="0"/>
                </a:tc>
                <a:tc>
                  <a:txBody>
                    <a:bodyPr/>
                    <a:lstStyle/>
                    <a:p>
                      <a:pPr>
                        <a:lnSpc>
                          <a:spcPct val="115000"/>
                        </a:lnSpc>
                        <a:spcAft>
                          <a:spcPts val="0"/>
                        </a:spcAft>
                      </a:pPr>
                      <a:r>
                        <a:rPr lang="en-IN" sz="2400" dirty="0">
                          <a:effectLst/>
                        </a:rPr>
                        <a:t>60</a:t>
                      </a:r>
                      <a:endParaRPr lang="en-IN" sz="2000" dirty="0">
                        <a:effectLst/>
                        <a:latin typeface="Calibri"/>
                        <a:ea typeface="Times New Roman"/>
                        <a:cs typeface="Mangal"/>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1744934918"/>
              </p:ext>
            </p:extLst>
          </p:nvPr>
        </p:nvGraphicFramePr>
        <p:xfrm>
          <a:off x="1259632" y="3429000"/>
          <a:ext cx="7056784" cy="1892808"/>
        </p:xfrm>
        <a:graphic>
          <a:graphicData uri="http://schemas.openxmlformats.org/drawingml/2006/table">
            <a:tbl>
              <a:tblPr firstRow="1" firstCol="1" bandRow="1">
                <a:tableStyleId>{68D230F3-CF80-4859-8CE7-A43EE81993B5}</a:tableStyleId>
              </a:tblPr>
              <a:tblGrid>
                <a:gridCol w="4320480"/>
                <a:gridCol w="2736304"/>
              </a:tblGrid>
              <a:tr h="0">
                <a:tc gridSpan="2">
                  <a:txBody>
                    <a:bodyPr/>
                    <a:lstStyle/>
                    <a:p>
                      <a:pPr algn="ctr">
                        <a:lnSpc>
                          <a:spcPct val="115000"/>
                        </a:lnSpc>
                        <a:spcAft>
                          <a:spcPts val="0"/>
                        </a:spcAft>
                      </a:pPr>
                      <a:r>
                        <a:rPr lang="en-IN" sz="1800" dirty="0">
                          <a:effectLst/>
                        </a:rPr>
                        <a:t>Primary heat transport system</a:t>
                      </a:r>
                      <a:endParaRPr lang="en-IN" sz="1600" dirty="0">
                        <a:effectLst/>
                        <a:latin typeface="Calibri"/>
                        <a:ea typeface="Times New Roman"/>
                        <a:cs typeface="Mangal"/>
                      </a:endParaRPr>
                    </a:p>
                  </a:txBody>
                  <a:tcPr marL="68580" marR="68580" marT="0" marB="0"/>
                </a:tc>
                <a:tc hMerge="1">
                  <a:txBody>
                    <a:bodyPr/>
                    <a:lstStyle/>
                    <a:p>
                      <a:endParaRPr lang="en-IN"/>
                    </a:p>
                  </a:txBody>
                  <a:tcPr/>
                </a:tc>
              </a:tr>
              <a:tr h="0">
                <a:tc>
                  <a:txBody>
                    <a:bodyPr/>
                    <a:lstStyle/>
                    <a:p>
                      <a:pPr>
                        <a:lnSpc>
                          <a:spcPct val="115000"/>
                        </a:lnSpc>
                        <a:spcAft>
                          <a:spcPts val="0"/>
                        </a:spcAft>
                      </a:pPr>
                      <a:r>
                        <a:rPr lang="en-IN" sz="1800">
                          <a:effectLst/>
                        </a:rPr>
                        <a:t>Primary coolant flow rate</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15,000 m</a:t>
                      </a:r>
                      <a:r>
                        <a:rPr lang="en-IN" sz="1800" baseline="30000" dirty="0">
                          <a:effectLst/>
                        </a:rPr>
                        <a:t>3</a:t>
                      </a:r>
                      <a:r>
                        <a:rPr lang="en-IN" sz="1800" dirty="0">
                          <a:effectLst/>
                        </a:rPr>
                        <a:t>/</a:t>
                      </a:r>
                      <a:r>
                        <a:rPr lang="en-IN" sz="1800" dirty="0" err="1">
                          <a:effectLst/>
                        </a:rPr>
                        <a:t>hr</a:t>
                      </a:r>
                      <a:endParaRPr lang="en-IN" sz="16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1800">
                          <a:effectLst/>
                        </a:rPr>
                        <a:t>Reactor operating pressure</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a:effectLst/>
                        </a:rPr>
                        <a:t>15.0 MPa</a:t>
                      </a:r>
                      <a:endParaRPr lang="en-IN" sz="160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1800">
                          <a:effectLst/>
                        </a:rPr>
                        <a:t>Coolant inlet temperature, at RPV inlet, </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smtClean="0">
                          <a:effectLst/>
                        </a:rPr>
                        <a:t>280 </a:t>
                      </a:r>
                      <a:r>
                        <a:rPr lang="en-IN" sz="1800" dirty="0">
                          <a:effectLst/>
                        </a:rPr>
                        <a:t>°C</a:t>
                      </a:r>
                      <a:endParaRPr lang="en-IN" sz="16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1800">
                          <a:effectLst/>
                        </a:rPr>
                        <a:t>Coolant outlet temperature, at RPV outlet,</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smtClean="0">
                          <a:effectLst/>
                        </a:rPr>
                        <a:t>310 </a:t>
                      </a:r>
                      <a:r>
                        <a:rPr lang="en-IN" sz="1800" dirty="0">
                          <a:effectLst/>
                        </a:rPr>
                        <a:t>°C</a:t>
                      </a:r>
                      <a:endParaRPr lang="en-IN" sz="1600" dirty="0">
                        <a:effectLst/>
                        <a:latin typeface="Calibri"/>
                        <a:ea typeface="Times New Roman"/>
                        <a:cs typeface="Mangal"/>
                      </a:endParaRPr>
                    </a:p>
                  </a:txBody>
                  <a:tcPr marL="68580" marR="68580" marT="0" marB="0"/>
                </a:tc>
              </a:tr>
              <a:tr h="0">
                <a:tc>
                  <a:txBody>
                    <a:bodyPr/>
                    <a:lstStyle/>
                    <a:p>
                      <a:pPr>
                        <a:lnSpc>
                          <a:spcPct val="115000"/>
                        </a:lnSpc>
                        <a:spcAft>
                          <a:spcPts val="0"/>
                        </a:spcAft>
                      </a:pPr>
                      <a:r>
                        <a:rPr lang="en-IN" sz="1800">
                          <a:effectLst/>
                        </a:rPr>
                        <a:t>Mean temperature rise across core</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30 °C</a:t>
                      </a:r>
                      <a:endParaRPr lang="en-IN" sz="1600" dirty="0">
                        <a:effectLst/>
                        <a:latin typeface="Calibri"/>
                        <a:ea typeface="Times New Roman"/>
                        <a:cs typeface="Mangal"/>
                      </a:endParaRPr>
                    </a:p>
                  </a:txBody>
                  <a:tcPr marL="68580" marR="68580" marT="0" marB="0"/>
                </a:tc>
              </a:tr>
            </a:tbl>
          </a:graphicData>
        </a:graphic>
      </p:graphicFrame>
    </p:spTree>
    <p:extLst>
      <p:ext uri="{BB962C8B-B14F-4D97-AF65-F5344CB8AC3E}">
        <p14:creationId xmlns:p14="http://schemas.microsoft.com/office/powerpoint/2010/main" xmlns="" val="2052687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229600" cy="1143000"/>
          </a:xfrm>
        </p:spPr>
        <p:style>
          <a:lnRef idx="1">
            <a:schemeClr val="accent2"/>
          </a:lnRef>
          <a:fillRef idx="2">
            <a:schemeClr val="accent2"/>
          </a:fillRef>
          <a:effectRef idx="1">
            <a:schemeClr val="accent2"/>
          </a:effectRef>
          <a:fontRef idx="minor">
            <a:schemeClr val="dk1"/>
          </a:fontRef>
        </p:style>
        <p:txBody>
          <a:bodyPr/>
          <a:lstStyle/>
          <a:p>
            <a:r>
              <a:rPr lang="en-IN" dirty="0" smtClean="0"/>
              <a:t>Core details</a:t>
            </a:r>
            <a:endParaRPr lang="en-IN" dirty="0"/>
          </a:p>
        </p:txBody>
      </p:sp>
    </p:spTree>
    <p:extLst>
      <p:ext uri="{BB962C8B-B14F-4D97-AF65-F5344CB8AC3E}">
        <p14:creationId xmlns:p14="http://schemas.microsoft.com/office/powerpoint/2010/main" xmlns="" val="1151030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414462485"/>
              </p:ext>
            </p:extLst>
          </p:nvPr>
        </p:nvGraphicFramePr>
        <p:xfrm>
          <a:off x="740768" y="711708"/>
          <a:ext cx="7488832" cy="4732020"/>
        </p:xfrm>
        <a:graphic>
          <a:graphicData uri="http://schemas.openxmlformats.org/drawingml/2006/table">
            <a:tbl>
              <a:tblPr firstRow="1" firstCol="1" bandRow="1">
                <a:tableStyleId>{ED083AE6-46FA-4A59-8FB0-9F97EB10719F}</a:tableStyleId>
              </a:tblPr>
              <a:tblGrid>
                <a:gridCol w="4897469"/>
                <a:gridCol w="2591363"/>
              </a:tblGrid>
              <a:tr h="145999">
                <a:tc gridSpan="2">
                  <a:txBody>
                    <a:bodyPr/>
                    <a:lstStyle/>
                    <a:p>
                      <a:pPr algn="ctr">
                        <a:lnSpc>
                          <a:spcPct val="115000"/>
                        </a:lnSpc>
                        <a:spcAft>
                          <a:spcPts val="0"/>
                        </a:spcAft>
                      </a:pPr>
                      <a:r>
                        <a:rPr lang="en-IN" sz="1800" dirty="0">
                          <a:effectLst/>
                        </a:rPr>
                        <a:t>Reactor core</a:t>
                      </a:r>
                      <a:endParaRPr lang="en-IN" sz="1800" dirty="0">
                        <a:effectLst/>
                        <a:latin typeface="Calibri"/>
                        <a:ea typeface="Times New Roman"/>
                        <a:cs typeface="Mangal"/>
                      </a:endParaRPr>
                    </a:p>
                  </a:txBody>
                  <a:tcPr marL="47608" marR="47608" marT="0" marB="0"/>
                </a:tc>
                <a:tc hMerge="1">
                  <a:txBody>
                    <a:bodyPr/>
                    <a:lstStyle/>
                    <a:p>
                      <a:endParaRPr lang="en-IN"/>
                    </a:p>
                  </a:txBody>
                  <a:tcPr/>
                </a:tc>
              </a:tr>
              <a:tr h="145999">
                <a:tc>
                  <a:txBody>
                    <a:bodyPr/>
                    <a:lstStyle/>
                    <a:p>
                      <a:pPr>
                        <a:lnSpc>
                          <a:spcPct val="115000"/>
                        </a:lnSpc>
                        <a:spcAft>
                          <a:spcPts val="0"/>
                        </a:spcAft>
                      </a:pPr>
                      <a:r>
                        <a:rPr lang="en-IN" sz="1800" dirty="0" smtClean="0">
                          <a:effectLst/>
                          <a:latin typeface="Calibri"/>
                          <a:ea typeface="Times New Roman"/>
                          <a:cs typeface="Mangal"/>
                        </a:rPr>
                        <a:t>Rated thermal</a:t>
                      </a:r>
                      <a:r>
                        <a:rPr lang="en-IN" sz="1800" baseline="0" dirty="0" smtClean="0">
                          <a:effectLst/>
                          <a:latin typeface="Calibri"/>
                          <a:ea typeface="Times New Roman"/>
                          <a:cs typeface="Mangal"/>
                        </a:rPr>
                        <a:t> power</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latin typeface="Calibri"/>
                          <a:ea typeface="Times New Roman"/>
                          <a:cs typeface="Mangal"/>
                        </a:rPr>
                        <a:t>450 </a:t>
                      </a:r>
                      <a:r>
                        <a:rPr lang="en-IN" sz="1800" dirty="0" err="1" smtClean="0">
                          <a:effectLst/>
                          <a:latin typeface="Calibri"/>
                          <a:ea typeface="Times New Roman"/>
                          <a:cs typeface="Mangal"/>
                        </a:rPr>
                        <a:t>MWth</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No. of Fuel Assemblies</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37</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Fuel material</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a:effectLst/>
                        </a:rPr>
                        <a:t>UO2</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a:effectLst/>
                        </a:rPr>
                        <a:t>Rated bundle power (per FA)</a:t>
                      </a:r>
                      <a:endParaRPr lang="en-IN" sz="180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12.16 </a:t>
                      </a:r>
                      <a:r>
                        <a:rPr lang="en-IN" sz="1800" dirty="0">
                          <a:effectLst/>
                        </a:rPr>
                        <a:t>MW</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Core diameter</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1651 </a:t>
                      </a:r>
                      <a:r>
                        <a:rPr lang="en-IN" sz="1800" dirty="0">
                          <a:effectLst/>
                        </a:rPr>
                        <a:t>mm</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Average linear heat rate, W/cm </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110.7</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a:effectLst/>
                        </a:rPr>
                        <a:t>Average Thermal heat flux, W/cm­</a:t>
                      </a:r>
                      <a:r>
                        <a:rPr lang="en-IN" sz="1800" baseline="30000">
                          <a:effectLst/>
                        </a:rPr>
                        <a:t>2</a:t>
                      </a:r>
                      <a:endParaRPr lang="en-IN" sz="180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38.76</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Fuel assembly total length</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a:effectLst/>
                        </a:rPr>
                        <a:t>~4500 mm</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Fuel pin Pitch</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a:effectLst/>
                        </a:rPr>
                        <a:t>12.75 mm</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Burnable absorber </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err="1">
                          <a:effectLst/>
                        </a:rPr>
                        <a:t>Gd</a:t>
                      </a:r>
                      <a:r>
                        <a:rPr lang="en-IN" sz="1800" dirty="0">
                          <a:effectLst/>
                        </a:rPr>
                        <a:t> mixed with fuel material</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Enrichment, % </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smtClean="0">
                          <a:effectLst/>
                        </a:rPr>
                        <a:t>4.9  </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Operating cycle length (fuel cycle length)</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a:effectLst/>
                        </a:rPr>
                        <a:t>18 months</a:t>
                      </a:r>
                      <a:endParaRPr lang="en-IN" sz="1800" dirty="0">
                        <a:effectLst/>
                        <a:latin typeface="Calibri"/>
                        <a:ea typeface="Times New Roman"/>
                        <a:cs typeface="Mangal"/>
                      </a:endParaRPr>
                    </a:p>
                  </a:txBody>
                  <a:tcPr marL="47608" marR="47608" marT="0" marB="0"/>
                </a:tc>
              </a:tr>
              <a:tr h="145999">
                <a:tc>
                  <a:txBody>
                    <a:bodyPr/>
                    <a:lstStyle/>
                    <a:p>
                      <a:pPr>
                        <a:lnSpc>
                          <a:spcPct val="115000"/>
                        </a:lnSpc>
                        <a:spcAft>
                          <a:spcPts val="0"/>
                        </a:spcAft>
                      </a:pPr>
                      <a:r>
                        <a:rPr lang="en-IN" sz="1800" dirty="0">
                          <a:effectLst/>
                        </a:rPr>
                        <a:t>Average discharge </a:t>
                      </a:r>
                      <a:r>
                        <a:rPr lang="en-IN" sz="1800" dirty="0" err="1">
                          <a:effectLst/>
                        </a:rPr>
                        <a:t>burnup</a:t>
                      </a:r>
                      <a:r>
                        <a:rPr lang="en-IN" sz="1800" dirty="0">
                          <a:effectLst/>
                        </a:rPr>
                        <a:t> of fuel</a:t>
                      </a:r>
                      <a:endParaRPr lang="en-IN" sz="1800" dirty="0">
                        <a:effectLst/>
                        <a:latin typeface="Calibri"/>
                        <a:ea typeface="Times New Roman"/>
                        <a:cs typeface="Mangal"/>
                      </a:endParaRPr>
                    </a:p>
                  </a:txBody>
                  <a:tcPr marL="47608" marR="47608" marT="0" marB="0"/>
                </a:tc>
                <a:tc>
                  <a:txBody>
                    <a:bodyPr/>
                    <a:lstStyle/>
                    <a:p>
                      <a:pPr>
                        <a:lnSpc>
                          <a:spcPct val="115000"/>
                        </a:lnSpc>
                        <a:spcAft>
                          <a:spcPts val="0"/>
                        </a:spcAft>
                      </a:pPr>
                      <a:r>
                        <a:rPr lang="en-IN" sz="1800" dirty="0" err="1">
                          <a:effectLst/>
                        </a:rPr>
                        <a:t>MWd</a:t>
                      </a:r>
                      <a:r>
                        <a:rPr lang="en-IN" sz="1800" dirty="0">
                          <a:effectLst/>
                        </a:rPr>
                        <a:t>/t </a:t>
                      </a:r>
                      <a:r>
                        <a:rPr lang="en-IN" sz="1800" dirty="0" smtClean="0">
                          <a:effectLst/>
                        </a:rPr>
                        <a:t>40,000</a:t>
                      </a:r>
                      <a:endParaRPr lang="en-IN" sz="1800" dirty="0">
                        <a:effectLst/>
                        <a:latin typeface="Calibri"/>
                        <a:ea typeface="Times New Roman"/>
                        <a:cs typeface="Mangal"/>
                      </a:endParaRPr>
                    </a:p>
                  </a:txBody>
                  <a:tcPr marL="47608" marR="47608" marT="0" marB="0"/>
                </a:tc>
              </a:tr>
            </a:tbl>
          </a:graphicData>
        </a:graphic>
      </p:graphicFrame>
      <p:sp>
        <p:nvSpPr>
          <p:cNvPr id="6" name="Title 1"/>
          <p:cNvSpPr>
            <a:spLocks noGrp="1"/>
          </p:cNvSpPr>
          <p:nvPr>
            <p:ph type="title"/>
          </p:nvPr>
        </p:nvSpPr>
        <p:spPr>
          <a:xfrm>
            <a:off x="0" y="0"/>
            <a:ext cx="9144000" cy="692696"/>
          </a:xfrm>
        </p:spPr>
        <p:txBody>
          <a:bodyPr>
            <a:normAutofit fontScale="90000"/>
          </a:bodyPr>
          <a:lstStyle/>
          <a:p>
            <a:r>
              <a:rPr lang="en-IN" dirty="0" smtClean="0"/>
              <a:t>PSIR: Core Details</a:t>
            </a:r>
            <a:endParaRPr lang="en-IN" dirty="0"/>
          </a:p>
        </p:txBody>
      </p:sp>
    </p:spTree>
    <p:extLst>
      <p:ext uri="{BB962C8B-B14F-4D97-AF65-F5344CB8AC3E}">
        <p14:creationId xmlns:p14="http://schemas.microsoft.com/office/powerpoint/2010/main" xmlns="" val="2689024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0" y="0"/>
            <a:ext cx="9144000" cy="692696"/>
          </a:xfrm>
        </p:spPr>
        <p:txBody>
          <a:bodyPr>
            <a:normAutofit fontScale="90000"/>
          </a:bodyPr>
          <a:lstStyle/>
          <a:p>
            <a:r>
              <a:rPr lang="en-IN" dirty="0" smtClean="0"/>
              <a:t>PSIR: RPV Details</a:t>
            </a:r>
            <a:endParaRPr lang="en-IN" dirty="0"/>
          </a:p>
        </p:txBody>
      </p:sp>
      <p:graphicFrame>
        <p:nvGraphicFramePr>
          <p:cNvPr id="21" name="Table 20"/>
          <p:cNvGraphicFramePr>
            <a:graphicFrameLocks noGrp="1"/>
          </p:cNvGraphicFramePr>
          <p:nvPr>
            <p:extLst>
              <p:ext uri="{D42A27DB-BD31-4B8C-83A1-F6EECF244321}">
                <p14:modId xmlns:p14="http://schemas.microsoft.com/office/powerpoint/2010/main" xmlns="" val="3467694023"/>
              </p:ext>
            </p:extLst>
          </p:nvPr>
        </p:nvGraphicFramePr>
        <p:xfrm>
          <a:off x="106878" y="609600"/>
          <a:ext cx="5760522" cy="5562600"/>
        </p:xfrm>
        <a:graphic>
          <a:graphicData uri="http://schemas.openxmlformats.org/drawingml/2006/table">
            <a:tbl>
              <a:tblPr firstRow="1" firstCol="1" bandRow="1">
                <a:tableStyleId>{D27102A9-8310-4765-A935-A1911B00CA55}</a:tableStyleId>
              </a:tblPr>
              <a:tblGrid>
                <a:gridCol w="3442263"/>
                <a:gridCol w="2318259"/>
              </a:tblGrid>
              <a:tr h="788027">
                <a:tc gridSpan="2">
                  <a:txBody>
                    <a:bodyPr/>
                    <a:lstStyle/>
                    <a:p>
                      <a:pPr algn="ctr">
                        <a:lnSpc>
                          <a:spcPct val="115000"/>
                        </a:lnSpc>
                        <a:spcAft>
                          <a:spcPts val="0"/>
                        </a:spcAft>
                      </a:pPr>
                      <a:endParaRPr lang="en-IN" sz="1600" dirty="0">
                        <a:effectLst/>
                      </a:endParaRPr>
                    </a:p>
                    <a:p>
                      <a:pPr algn="ctr">
                        <a:lnSpc>
                          <a:spcPct val="115000"/>
                        </a:lnSpc>
                        <a:spcAft>
                          <a:spcPts val="0"/>
                        </a:spcAft>
                      </a:pPr>
                      <a:r>
                        <a:rPr lang="en-IN" sz="1800" dirty="0">
                          <a:effectLst/>
                        </a:rPr>
                        <a:t>Reactor pressure vessel</a:t>
                      </a:r>
                      <a:endParaRPr lang="en-IN" sz="1600" dirty="0">
                        <a:effectLst/>
                        <a:latin typeface="Calibri"/>
                        <a:ea typeface="Times New Roman"/>
                        <a:cs typeface="Mangal"/>
                      </a:endParaRPr>
                    </a:p>
                  </a:txBody>
                  <a:tcPr marL="68580" marR="68580" marT="0" marB="0"/>
                </a:tc>
                <a:tc hMerge="1">
                  <a:txBody>
                    <a:bodyPr/>
                    <a:lstStyle/>
                    <a:p>
                      <a:endParaRPr lang="en-IN"/>
                    </a:p>
                  </a:txBody>
                  <a:tcPr/>
                </a:tc>
              </a:tr>
              <a:tr h="834382">
                <a:tc>
                  <a:txBody>
                    <a:bodyPr/>
                    <a:lstStyle/>
                    <a:p>
                      <a:pPr>
                        <a:lnSpc>
                          <a:spcPct val="115000"/>
                        </a:lnSpc>
                        <a:spcAft>
                          <a:spcPts val="0"/>
                        </a:spcAft>
                      </a:pPr>
                      <a:r>
                        <a:rPr lang="en-IN" sz="1800" dirty="0">
                          <a:effectLst/>
                        </a:rPr>
                        <a:t>Cylindrical shell inner diameter</a:t>
                      </a:r>
                      <a:endParaRPr lang="en-IN" sz="1600" dirty="0">
                        <a:effectLst/>
                        <a:latin typeface="Calibri"/>
                        <a:ea typeface="Times New Roman"/>
                        <a:cs typeface="Mangal"/>
                      </a:endParaRPr>
                    </a:p>
                  </a:txBody>
                  <a:tcPr marL="68580" marR="68580" marT="0" marB="0"/>
                </a:tc>
                <a:tc>
                  <a:txBody>
                    <a:bodyPr/>
                    <a:lstStyle/>
                    <a:p>
                      <a:pPr>
                        <a:lnSpc>
                          <a:spcPct val="115000"/>
                        </a:lnSpc>
                        <a:spcAft>
                          <a:spcPts val="0"/>
                        </a:spcAft>
                      </a:pPr>
                      <a:r>
                        <a:rPr lang="en-IN" sz="1800">
                          <a:effectLst/>
                        </a:rPr>
                        <a:t>3000 mm</a:t>
                      </a:r>
                      <a:endParaRPr lang="en-IN" sz="1600">
                        <a:effectLst/>
                        <a:latin typeface="Calibri"/>
                        <a:ea typeface="Times New Roman"/>
                        <a:cs typeface="Mangal"/>
                      </a:endParaRPr>
                    </a:p>
                  </a:txBody>
                  <a:tcPr marL="68580" marR="68580" marT="0" marB="0"/>
                </a:tc>
              </a:tr>
              <a:tr h="834382">
                <a:tc>
                  <a:txBody>
                    <a:bodyPr/>
                    <a:lstStyle/>
                    <a:p>
                      <a:pPr>
                        <a:lnSpc>
                          <a:spcPct val="115000"/>
                        </a:lnSpc>
                        <a:spcAft>
                          <a:spcPts val="0"/>
                        </a:spcAft>
                      </a:pPr>
                      <a:r>
                        <a:rPr lang="en-IN" sz="1800" dirty="0">
                          <a:effectLst/>
                        </a:rPr>
                        <a:t>Wall thickness of cylindrical shell</a:t>
                      </a:r>
                      <a:endParaRPr lang="en-IN" sz="1600" dirty="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smtClean="0">
                          <a:effectLst/>
                        </a:rPr>
                        <a:t>160  </a:t>
                      </a:r>
                      <a:r>
                        <a:rPr lang="en-IN" sz="1800" dirty="0">
                          <a:effectLst/>
                        </a:rPr>
                        <a:t>mm  (minimum)</a:t>
                      </a:r>
                      <a:endParaRPr lang="en-IN" sz="1600" dirty="0">
                        <a:effectLst/>
                        <a:latin typeface="Calibri"/>
                        <a:ea typeface="Times New Roman"/>
                        <a:cs typeface="Mangal"/>
                      </a:endParaRPr>
                    </a:p>
                  </a:txBody>
                  <a:tcPr marL="68580" marR="68580" marT="0" marB="0"/>
                </a:tc>
              </a:tr>
              <a:tr h="834382">
                <a:tc>
                  <a:txBody>
                    <a:bodyPr/>
                    <a:lstStyle/>
                    <a:p>
                      <a:pPr>
                        <a:lnSpc>
                          <a:spcPct val="115000"/>
                        </a:lnSpc>
                        <a:spcAft>
                          <a:spcPts val="0"/>
                        </a:spcAft>
                      </a:pPr>
                      <a:r>
                        <a:rPr lang="en-IN" sz="1800">
                          <a:effectLst/>
                        </a:rPr>
                        <a:t>Total height including SG</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smtClean="0">
                          <a:effectLst/>
                        </a:rPr>
                        <a:t>~20,000 </a:t>
                      </a:r>
                      <a:r>
                        <a:rPr lang="en-IN" sz="1800" dirty="0">
                          <a:effectLst/>
                        </a:rPr>
                        <a:t>mm </a:t>
                      </a:r>
                      <a:endParaRPr lang="en-IN" sz="1600" dirty="0">
                        <a:effectLst/>
                        <a:latin typeface="Calibri"/>
                        <a:ea typeface="Times New Roman"/>
                        <a:cs typeface="Mangal"/>
                      </a:endParaRPr>
                    </a:p>
                  </a:txBody>
                  <a:tcPr marL="68580" marR="68580" marT="0" marB="0"/>
                </a:tc>
              </a:tr>
              <a:tr h="834382">
                <a:tc>
                  <a:txBody>
                    <a:bodyPr/>
                    <a:lstStyle/>
                    <a:p>
                      <a:pPr>
                        <a:lnSpc>
                          <a:spcPct val="115000"/>
                        </a:lnSpc>
                        <a:spcAft>
                          <a:spcPts val="0"/>
                        </a:spcAft>
                      </a:pPr>
                      <a:r>
                        <a:rPr lang="en-IN" sz="1800">
                          <a:effectLst/>
                        </a:rPr>
                        <a:t>Base material LAS forging</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SA </a:t>
                      </a:r>
                      <a:r>
                        <a:rPr lang="en-IN" sz="1800" dirty="0" smtClean="0">
                          <a:effectLst/>
                        </a:rPr>
                        <a:t>508 class 3</a:t>
                      </a:r>
                      <a:endParaRPr lang="en-IN" sz="1600" dirty="0">
                        <a:effectLst/>
                        <a:latin typeface="Calibri"/>
                        <a:ea typeface="Times New Roman"/>
                        <a:cs typeface="Mangal"/>
                      </a:endParaRPr>
                    </a:p>
                  </a:txBody>
                  <a:tcPr marL="68580" marR="68580" marT="0" marB="0"/>
                </a:tc>
              </a:tr>
              <a:tr h="479015">
                <a:tc>
                  <a:txBody>
                    <a:bodyPr/>
                    <a:lstStyle/>
                    <a:p>
                      <a:pPr>
                        <a:lnSpc>
                          <a:spcPct val="115000"/>
                        </a:lnSpc>
                        <a:spcAft>
                          <a:spcPts val="0"/>
                        </a:spcAft>
                      </a:pPr>
                      <a:r>
                        <a:rPr lang="en-IN" sz="1800">
                          <a:effectLst/>
                        </a:rPr>
                        <a:t>RPV head, LAS forging </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SA 508 </a:t>
                      </a:r>
                      <a:r>
                        <a:rPr lang="en-IN" sz="1800" dirty="0" smtClean="0">
                          <a:effectLst/>
                        </a:rPr>
                        <a:t>class 3</a:t>
                      </a:r>
                      <a:endParaRPr lang="en-IN" sz="1600" dirty="0">
                        <a:effectLst/>
                        <a:latin typeface="Calibri"/>
                        <a:ea typeface="Times New Roman"/>
                        <a:cs typeface="Mangal"/>
                      </a:endParaRPr>
                    </a:p>
                  </a:txBody>
                  <a:tcPr marL="68580" marR="68580" marT="0" marB="0"/>
                </a:tc>
              </a:tr>
              <a:tr h="479015">
                <a:tc>
                  <a:txBody>
                    <a:bodyPr/>
                    <a:lstStyle/>
                    <a:p>
                      <a:pPr>
                        <a:lnSpc>
                          <a:spcPct val="115000"/>
                        </a:lnSpc>
                        <a:spcAft>
                          <a:spcPts val="0"/>
                        </a:spcAft>
                      </a:pPr>
                      <a:r>
                        <a:rPr lang="en-IN" sz="1800" dirty="0">
                          <a:effectLst/>
                        </a:rPr>
                        <a:t>Design pressure</a:t>
                      </a:r>
                      <a:endParaRPr lang="en-IN" sz="1600" dirty="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17.0 </a:t>
                      </a:r>
                      <a:r>
                        <a:rPr lang="en-IN" sz="1800" dirty="0" err="1">
                          <a:effectLst/>
                        </a:rPr>
                        <a:t>MPa</a:t>
                      </a:r>
                      <a:endParaRPr lang="en-IN" sz="1600" dirty="0">
                        <a:effectLst/>
                        <a:latin typeface="Calibri"/>
                        <a:ea typeface="Times New Roman"/>
                        <a:cs typeface="Mangal"/>
                      </a:endParaRPr>
                    </a:p>
                  </a:txBody>
                  <a:tcPr marL="68580" marR="68580" marT="0" marB="0"/>
                </a:tc>
              </a:tr>
              <a:tr h="479015">
                <a:tc>
                  <a:txBody>
                    <a:bodyPr/>
                    <a:lstStyle/>
                    <a:p>
                      <a:pPr>
                        <a:lnSpc>
                          <a:spcPct val="115000"/>
                        </a:lnSpc>
                        <a:spcAft>
                          <a:spcPts val="0"/>
                        </a:spcAft>
                      </a:pPr>
                      <a:r>
                        <a:rPr lang="en-IN" sz="1800">
                          <a:effectLst/>
                        </a:rPr>
                        <a:t>Design Temperature</a:t>
                      </a:r>
                      <a:endParaRPr lang="en-IN" sz="1600">
                        <a:effectLst/>
                        <a:latin typeface="Calibri"/>
                        <a:ea typeface="Times New Roman"/>
                        <a:cs typeface="Mangal"/>
                      </a:endParaRPr>
                    </a:p>
                  </a:txBody>
                  <a:tcPr marL="68580" marR="68580" marT="0" marB="0"/>
                </a:tc>
                <a:tc>
                  <a:txBody>
                    <a:bodyPr/>
                    <a:lstStyle/>
                    <a:p>
                      <a:pPr>
                        <a:lnSpc>
                          <a:spcPct val="115000"/>
                        </a:lnSpc>
                        <a:spcAft>
                          <a:spcPts val="0"/>
                        </a:spcAft>
                      </a:pPr>
                      <a:r>
                        <a:rPr lang="en-IN" sz="1800" dirty="0">
                          <a:effectLst/>
                        </a:rPr>
                        <a:t>350 °C</a:t>
                      </a:r>
                      <a:endParaRPr lang="en-IN" sz="1600" dirty="0">
                        <a:effectLst/>
                        <a:latin typeface="Calibri"/>
                        <a:ea typeface="Times New Roman"/>
                        <a:cs typeface="Mangal"/>
                      </a:endParaRPr>
                    </a:p>
                  </a:txBody>
                  <a:tcPr marL="68580" marR="68580" marT="0" marB="0"/>
                </a:tc>
              </a:tr>
            </a:tbl>
          </a:graphicData>
        </a:graphic>
      </p:graphicFrame>
      <p:pic>
        <p:nvPicPr>
          <p:cNvPr id="1026" name="Picture 2" descr="C:\Users\User\AppData\Local\Microsoft\Windows\Temporary Internet Files\Content.Outlook\ZE5CKIM3\1 (2).tif"/>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218" r="15526" b="4336"/>
          <a:stretch/>
        </p:blipFill>
        <p:spPr bwMode="auto">
          <a:xfrm>
            <a:off x="6019800" y="914400"/>
            <a:ext cx="1718856" cy="51159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7602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style>
          <a:lnRef idx="1">
            <a:schemeClr val="dk1"/>
          </a:lnRef>
          <a:fillRef idx="2">
            <a:schemeClr val="dk1"/>
          </a:fillRef>
          <a:effectRef idx="1">
            <a:schemeClr val="dk1"/>
          </a:effectRef>
          <a:fontRef idx="minor">
            <a:schemeClr val="dk1"/>
          </a:fontRef>
        </p:style>
        <p:txBody>
          <a:bodyPr/>
          <a:lstStyle/>
          <a:p>
            <a:r>
              <a:rPr lang="en-IN" dirty="0" smtClean="0"/>
              <a:t>SG details</a:t>
            </a:r>
            <a:endParaRPr lang="en-IN" dirty="0"/>
          </a:p>
        </p:txBody>
      </p:sp>
    </p:spTree>
    <p:extLst>
      <p:ext uri="{BB962C8B-B14F-4D97-AF65-F5344CB8AC3E}">
        <p14:creationId xmlns:p14="http://schemas.microsoft.com/office/powerpoint/2010/main" xmlns="" val="453652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IN" dirty="0" smtClean="0"/>
              <a:t>Details of Steam Generator</a:t>
            </a:r>
            <a:endParaRPr lang="en-GB" dirty="0"/>
          </a:p>
        </p:txBody>
      </p:sp>
      <p:pic>
        <p:nvPicPr>
          <p:cNvPr id="1026" name="Picture 2"/>
          <p:cNvPicPr>
            <a:picLocks noChangeAspect="1" noChangeArrowheads="1"/>
          </p:cNvPicPr>
          <p:nvPr/>
        </p:nvPicPr>
        <p:blipFill>
          <a:blip r:embed="rId2"/>
          <a:srcRect t="17120" r="29891"/>
          <a:stretch>
            <a:fillRect/>
          </a:stretch>
        </p:blipFill>
        <p:spPr bwMode="auto">
          <a:xfrm>
            <a:off x="152400" y="914400"/>
            <a:ext cx="2667000" cy="4140399"/>
          </a:xfrm>
          <a:prstGeom prst="rect">
            <a:avLst/>
          </a:prstGeom>
          <a:noFill/>
          <a:ln w="9525">
            <a:noFill/>
            <a:miter lim="800000"/>
            <a:headEnd/>
            <a:tailEnd/>
          </a:ln>
          <a:effectLst/>
        </p:spPr>
      </p:pic>
      <p:sp>
        <p:nvSpPr>
          <p:cNvPr id="5" name="TextBox 4"/>
          <p:cNvSpPr txBox="1"/>
          <p:nvPr/>
        </p:nvSpPr>
        <p:spPr>
          <a:xfrm>
            <a:off x="457200" y="5181600"/>
            <a:ext cx="3505200" cy="461665"/>
          </a:xfrm>
          <a:prstGeom prst="rect">
            <a:avLst/>
          </a:prstGeom>
          <a:noFill/>
        </p:spPr>
        <p:txBody>
          <a:bodyPr wrap="square" rtlCol="0">
            <a:spAutoFit/>
          </a:bodyPr>
          <a:lstStyle/>
          <a:p>
            <a:r>
              <a:rPr lang="en-IN" sz="2400" b="1" dirty="0" smtClean="0"/>
              <a:t>Helical coil OTSG</a:t>
            </a:r>
            <a:endParaRPr lang="en-GB" sz="2400" b="1" dirty="0"/>
          </a:p>
        </p:txBody>
      </p:sp>
      <p:graphicFrame>
        <p:nvGraphicFramePr>
          <p:cNvPr id="6" name="Table 5"/>
          <p:cNvGraphicFramePr>
            <a:graphicFrameLocks noGrp="1"/>
          </p:cNvGraphicFramePr>
          <p:nvPr>
            <p:extLst>
              <p:ext uri="{D42A27DB-BD31-4B8C-83A1-F6EECF244321}">
                <p14:modId xmlns:p14="http://schemas.microsoft.com/office/powerpoint/2010/main" xmlns="" val="1148627853"/>
              </p:ext>
            </p:extLst>
          </p:nvPr>
        </p:nvGraphicFramePr>
        <p:xfrm>
          <a:off x="3429000" y="807721"/>
          <a:ext cx="5562600" cy="4831078"/>
        </p:xfrm>
        <a:graphic>
          <a:graphicData uri="http://schemas.openxmlformats.org/drawingml/2006/table">
            <a:tbl>
              <a:tblPr firstRow="1" firstCol="1" bandRow="1">
                <a:tableStyleId>{0E3FDE45-AF77-4B5C-9715-49D594BDF05E}</a:tableStyleId>
              </a:tblPr>
              <a:tblGrid>
                <a:gridCol w="2286000"/>
                <a:gridCol w="3276600"/>
              </a:tblGrid>
              <a:tr h="670983">
                <a:tc>
                  <a:txBody>
                    <a:bodyPr/>
                    <a:lstStyle/>
                    <a:p>
                      <a:pPr>
                        <a:spcAft>
                          <a:spcPts val="0"/>
                        </a:spcAft>
                      </a:pPr>
                      <a:r>
                        <a:rPr lang="en-IN" sz="1600" dirty="0">
                          <a:effectLst/>
                        </a:rPr>
                        <a:t>Steam pressure at rated power</a:t>
                      </a:r>
                      <a:endParaRPr lang="en-IN" sz="2000" dirty="0">
                        <a:effectLst/>
                        <a:latin typeface="Calibri"/>
                        <a:ea typeface="Times New Roman"/>
                      </a:endParaRPr>
                    </a:p>
                  </a:txBody>
                  <a:tcPr marL="68580" marR="68580" marT="0" marB="0"/>
                </a:tc>
                <a:tc>
                  <a:txBody>
                    <a:bodyPr/>
                    <a:lstStyle/>
                    <a:p>
                      <a:pPr>
                        <a:spcAft>
                          <a:spcPts val="0"/>
                        </a:spcAft>
                      </a:pPr>
                      <a:r>
                        <a:rPr lang="en-IN" sz="1600" dirty="0">
                          <a:effectLst/>
                        </a:rPr>
                        <a:t>50 bar  </a:t>
                      </a:r>
                      <a:r>
                        <a:rPr lang="en-IN" sz="1600" dirty="0" smtClean="0">
                          <a:effectLst/>
                        </a:rPr>
                        <a:t>(450 </a:t>
                      </a:r>
                      <a:r>
                        <a:rPr lang="en-IN" sz="1600" dirty="0">
                          <a:effectLst/>
                        </a:rPr>
                        <a:t>MW</a:t>
                      </a:r>
                      <a:r>
                        <a:rPr lang="en-IN" sz="1600" dirty="0" smtClean="0">
                          <a:effectLst/>
                        </a:rPr>
                        <a:t>)</a:t>
                      </a:r>
                      <a:endParaRPr lang="en-IN" sz="2000" dirty="0">
                        <a:effectLst/>
                      </a:endParaRPr>
                    </a:p>
                  </a:txBody>
                  <a:tcPr marL="68580" marR="68580" marT="0" marB="0"/>
                </a:tc>
              </a:tr>
              <a:tr h="306735">
                <a:tc>
                  <a:txBody>
                    <a:bodyPr/>
                    <a:lstStyle/>
                    <a:p>
                      <a:pPr>
                        <a:spcAft>
                          <a:spcPts val="0"/>
                        </a:spcAft>
                      </a:pPr>
                      <a:r>
                        <a:rPr lang="en-IN" sz="1600">
                          <a:effectLst/>
                        </a:rPr>
                        <a:t>Steam Temperature</a:t>
                      </a:r>
                      <a:endParaRPr lang="en-IN" sz="2000">
                        <a:effectLst/>
                        <a:latin typeface="Calibri"/>
                        <a:ea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dirty="0" smtClean="0">
                          <a:solidFill>
                            <a:schemeClr val="tx1"/>
                          </a:solidFill>
                        </a:rPr>
                        <a:t>282</a:t>
                      </a:r>
                      <a:r>
                        <a:rPr lang="en-IN" sz="1600" baseline="30000" dirty="0" smtClean="0">
                          <a:solidFill>
                            <a:schemeClr val="tx1"/>
                          </a:solidFill>
                        </a:rPr>
                        <a:t>o</a:t>
                      </a:r>
                      <a:r>
                        <a:rPr lang="en-IN" sz="1600" dirty="0" smtClean="0">
                          <a:solidFill>
                            <a:schemeClr val="tx1"/>
                          </a:solidFill>
                        </a:rPr>
                        <a:t>C </a:t>
                      </a:r>
                      <a:r>
                        <a:rPr lang="en-IN" sz="1600" dirty="0" smtClean="0">
                          <a:effectLst/>
                        </a:rPr>
                        <a:t>(superheated by 18</a:t>
                      </a:r>
                      <a:r>
                        <a:rPr lang="en-IN" sz="1600" baseline="30000" dirty="0" smtClean="0">
                          <a:effectLst/>
                        </a:rPr>
                        <a:t>o</a:t>
                      </a:r>
                      <a:r>
                        <a:rPr lang="en-IN" sz="1600" dirty="0" smtClean="0">
                          <a:effectLst/>
                        </a:rPr>
                        <a:t>C) </a:t>
                      </a:r>
                      <a:endParaRPr lang="en-IN" sz="2000" dirty="0">
                        <a:effectLst/>
                      </a:endParaRPr>
                    </a:p>
                  </a:txBody>
                  <a:tcPr marL="68580" marR="68580" marT="0" marB="0"/>
                </a:tc>
              </a:tr>
              <a:tr h="364248">
                <a:tc>
                  <a:txBody>
                    <a:bodyPr/>
                    <a:lstStyle/>
                    <a:p>
                      <a:pPr>
                        <a:spcAft>
                          <a:spcPts val="0"/>
                        </a:spcAft>
                      </a:pPr>
                      <a:r>
                        <a:rPr lang="en-IN" sz="1600">
                          <a:effectLst/>
                        </a:rPr>
                        <a:t>Feed water temperature</a:t>
                      </a:r>
                      <a:endParaRPr lang="en-IN" sz="2000">
                        <a:effectLst/>
                        <a:latin typeface="Calibri"/>
                        <a:ea typeface="Times New Roman"/>
                      </a:endParaRPr>
                    </a:p>
                  </a:txBody>
                  <a:tcPr marL="68580" marR="68580" marT="0" marB="0"/>
                </a:tc>
                <a:tc>
                  <a:txBody>
                    <a:bodyPr/>
                    <a:lstStyle/>
                    <a:p>
                      <a:pPr>
                        <a:spcAft>
                          <a:spcPts val="0"/>
                        </a:spcAft>
                      </a:pPr>
                      <a:r>
                        <a:rPr lang="en-IN" sz="1600" dirty="0" smtClean="0">
                          <a:solidFill>
                            <a:schemeClr val="tx1"/>
                          </a:solidFill>
                        </a:rPr>
                        <a:t>203</a:t>
                      </a:r>
                      <a:r>
                        <a:rPr lang="en-IN" sz="1600" baseline="30000" dirty="0" smtClean="0">
                          <a:solidFill>
                            <a:schemeClr val="tx1"/>
                          </a:solidFill>
                        </a:rPr>
                        <a:t>o</a:t>
                      </a:r>
                      <a:r>
                        <a:rPr lang="en-IN" sz="1600" dirty="0" smtClean="0">
                          <a:effectLst/>
                        </a:rPr>
                        <a:t> </a:t>
                      </a:r>
                      <a:endParaRPr lang="en-IN" sz="2000" dirty="0">
                        <a:effectLst/>
                      </a:endParaRPr>
                    </a:p>
                  </a:txBody>
                  <a:tcPr marL="68580" marR="68580" marT="0" marB="0"/>
                </a:tc>
              </a:tr>
              <a:tr h="383419">
                <a:tc>
                  <a:txBody>
                    <a:bodyPr/>
                    <a:lstStyle/>
                    <a:p>
                      <a:pPr>
                        <a:spcAft>
                          <a:spcPts val="0"/>
                        </a:spcAft>
                      </a:pPr>
                      <a:r>
                        <a:rPr lang="en-IN" sz="1600" dirty="0">
                          <a:effectLst/>
                        </a:rPr>
                        <a:t>Feed and steam flow rate</a:t>
                      </a:r>
                      <a:endParaRPr lang="en-IN" sz="2000" dirty="0">
                        <a:effectLst/>
                        <a:latin typeface="Calibri"/>
                        <a:ea typeface="Times New Roman"/>
                      </a:endParaRPr>
                    </a:p>
                  </a:txBody>
                  <a:tcPr marL="68580" marR="68580" marT="0" marB="0"/>
                </a:tc>
                <a:tc>
                  <a:txBody>
                    <a:bodyPr/>
                    <a:lstStyle/>
                    <a:p>
                      <a:pPr>
                        <a:spcAft>
                          <a:spcPts val="0"/>
                        </a:spcAft>
                      </a:pPr>
                      <a:r>
                        <a:rPr lang="en-IN" sz="1600" dirty="0">
                          <a:effectLst/>
                        </a:rPr>
                        <a:t>250 </a:t>
                      </a:r>
                      <a:r>
                        <a:rPr lang="en-IN" sz="1600" dirty="0" smtClean="0">
                          <a:effectLst/>
                        </a:rPr>
                        <a:t>kg/s</a:t>
                      </a:r>
                      <a:endParaRPr lang="en-IN" sz="2000" dirty="0">
                        <a:effectLst/>
                      </a:endParaRPr>
                    </a:p>
                  </a:txBody>
                  <a:tcPr marL="68580" marR="68580" marT="0" marB="0"/>
                </a:tc>
              </a:tr>
              <a:tr h="920206">
                <a:tc>
                  <a:txBody>
                    <a:bodyPr/>
                    <a:lstStyle/>
                    <a:p>
                      <a:pPr>
                        <a:spcAft>
                          <a:spcPts val="0"/>
                        </a:spcAft>
                      </a:pPr>
                      <a:r>
                        <a:rPr lang="en-IN" sz="1600" dirty="0">
                          <a:effectLst/>
                        </a:rPr>
                        <a:t>Arrangement</a:t>
                      </a:r>
                      <a:endParaRPr lang="en-IN" sz="2000" dirty="0">
                        <a:effectLst/>
                        <a:latin typeface="Calibri"/>
                        <a:ea typeface="Times New Roman"/>
                      </a:endParaRPr>
                    </a:p>
                  </a:txBody>
                  <a:tcPr marL="68580" marR="68580" marT="0" marB="0"/>
                </a:tc>
                <a:tc>
                  <a:txBody>
                    <a:bodyPr/>
                    <a:lstStyle/>
                    <a:p>
                      <a:pPr>
                        <a:spcAft>
                          <a:spcPts val="0"/>
                        </a:spcAft>
                      </a:pPr>
                      <a:r>
                        <a:rPr lang="en-IN" sz="1600" dirty="0">
                          <a:effectLst/>
                        </a:rPr>
                        <a:t>Helical coil (secondary inside tubes</a:t>
                      </a:r>
                      <a:r>
                        <a:rPr lang="en-IN" sz="1600" dirty="0" smtClean="0">
                          <a:effectLst/>
                        </a:rPr>
                        <a:t>) with 25 helix arranged concentric</a:t>
                      </a:r>
                      <a:r>
                        <a:rPr lang="en-IN" sz="1600" baseline="0" dirty="0" smtClean="0">
                          <a:effectLst/>
                        </a:rPr>
                        <a:t> to each other.</a:t>
                      </a:r>
                    </a:p>
                  </a:txBody>
                  <a:tcPr marL="68580" marR="68580" marT="0" marB="0"/>
                </a:tc>
              </a:tr>
              <a:tr h="325906">
                <a:tc>
                  <a:txBody>
                    <a:bodyPr/>
                    <a:lstStyle/>
                    <a:p>
                      <a:pPr marL="0" algn="l" defTabSz="914400" rtl="0" eaLnBrk="1" latinLnBrk="0" hangingPunct="1">
                        <a:spcAft>
                          <a:spcPts val="0"/>
                        </a:spcAft>
                      </a:pPr>
                      <a:r>
                        <a:rPr lang="en-IN" sz="1600" b="1" kern="1200" dirty="0" smtClean="0">
                          <a:solidFill>
                            <a:schemeClr val="tx1"/>
                          </a:solidFill>
                          <a:effectLst/>
                          <a:latin typeface="+mn-lt"/>
                          <a:ea typeface="+mn-ea"/>
                          <a:cs typeface="+mn-cs"/>
                        </a:rPr>
                        <a:t>Min. Helix dia. </a:t>
                      </a:r>
                      <a:endParaRPr lang="en-IN" sz="1600" b="1"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spcAft>
                          <a:spcPts val="0"/>
                        </a:spcAft>
                      </a:pPr>
                      <a:r>
                        <a:rPr lang="en-IN" sz="1600" kern="1200" dirty="0" smtClean="0">
                          <a:solidFill>
                            <a:schemeClr val="tx1"/>
                          </a:solidFill>
                          <a:effectLst/>
                          <a:latin typeface="+mn-lt"/>
                          <a:ea typeface="+mn-ea"/>
                          <a:cs typeface="+mn-cs"/>
                        </a:rPr>
                        <a:t>1.6 m (limited</a:t>
                      </a:r>
                      <a:r>
                        <a:rPr lang="en-IN" sz="1600" kern="1200" baseline="0" dirty="0" smtClean="0">
                          <a:solidFill>
                            <a:schemeClr val="tx1"/>
                          </a:solidFill>
                          <a:effectLst/>
                          <a:latin typeface="+mn-lt"/>
                          <a:ea typeface="+mn-ea"/>
                          <a:cs typeface="+mn-cs"/>
                        </a:rPr>
                        <a:t> by core diameter</a:t>
                      </a:r>
                      <a:r>
                        <a:rPr lang="en-IN" sz="1600" kern="1200" dirty="0" smtClean="0">
                          <a:solidFill>
                            <a:schemeClr val="tx1"/>
                          </a:solidFill>
                          <a:effectLst/>
                          <a:latin typeface="+mn-lt"/>
                          <a:ea typeface="+mn-ea"/>
                          <a:cs typeface="+mn-cs"/>
                        </a:rPr>
                        <a:t>)</a:t>
                      </a:r>
                      <a:endParaRPr lang="en-IN" sz="1600" kern="1200" dirty="0">
                        <a:solidFill>
                          <a:schemeClr val="tx1"/>
                        </a:solidFill>
                        <a:effectLst/>
                        <a:latin typeface="+mn-lt"/>
                        <a:ea typeface="+mn-ea"/>
                        <a:cs typeface="+mn-cs"/>
                      </a:endParaRPr>
                    </a:p>
                  </a:txBody>
                  <a:tcPr marL="68580" marR="68580" marT="0" marB="0"/>
                </a:tc>
              </a:tr>
              <a:tr h="306735">
                <a:tc>
                  <a:txBody>
                    <a:bodyPr/>
                    <a:lstStyle/>
                    <a:p>
                      <a:pPr marL="0" algn="l" defTabSz="914400" rtl="0" eaLnBrk="1" latinLnBrk="0" hangingPunct="1">
                        <a:spcAft>
                          <a:spcPts val="0"/>
                        </a:spcAft>
                      </a:pPr>
                      <a:r>
                        <a:rPr lang="en-IN" sz="1600" b="1" kern="1200" dirty="0" smtClean="0">
                          <a:solidFill>
                            <a:schemeClr val="tx1"/>
                          </a:solidFill>
                          <a:effectLst/>
                          <a:latin typeface="+mn-lt"/>
                          <a:ea typeface="+mn-ea"/>
                          <a:cs typeface="+mn-cs"/>
                        </a:rPr>
                        <a:t>Max. helix dia.</a:t>
                      </a:r>
                      <a:endParaRPr lang="en-IN" sz="1600" b="1"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spcAft>
                          <a:spcPts val="0"/>
                        </a:spcAft>
                      </a:pPr>
                      <a:r>
                        <a:rPr lang="en-IN" sz="1600" kern="1200" dirty="0" smtClean="0">
                          <a:solidFill>
                            <a:schemeClr val="tx1"/>
                          </a:solidFill>
                          <a:effectLst/>
                          <a:latin typeface="+mn-lt"/>
                          <a:ea typeface="+mn-ea"/>
                          <a:cs typeface="+mn-cs"/>
                        </a:rPr>
                        <a:t>2.8 m (limited by RPV ID)</a:t>
                      </a:r>
                      <a:endParaRPr lang="en-IN" sz="1600" kern="1200" dirty="0">
                        <a:solidFill>
                          <a:schemeClr val="tx1"/>
                        </a:solidFill>
                        <a:effectLst/>
                        <a:latin typeface="+mn-lt"/>
                        <a:ea typeface="+mn-ea"/>
                        <a:cs typeface="+mn-cs"/>
                      </a:endParaRPr>
                    </a:p>
                  </a:txBody>
                  <a:tcPr marL="68580" marR="68580" marT="0" marB="0"/>
                </a:tc>
              </a:tr>
              <a:tr h="306735">
                <a:tc>
                  <a:txBody>
                    <a:bodyPr/>
                    <a:lstStyle/>
                    <a:p>
                      <a:pPr>
                        <a:spcAft>
                          <a:spcPts val="0"/>
                        </a:spcAft>
                      </a:pPr>
                      <a:r>
                        <a:rPr lang="en-IN" sz="1600" dirty="0">
                          <a:effectLst/>
                        </a:rPr>
                        <a:t>No. of tubes</a:t>
                      </a:r>
                      <a:endParaRPr lang="en-IN" sz="2000" dirty="0">
                        <a:effectLst/>
                        <a:latin typeface="Calibri"/>
                        <a:ea typeface="Times New Roman"/>
                      </a:endParaRPr>
                    </a:p>
                  </a:txBody>
                  <a:tcPr marL="68580" marR="68580" marT="0" marB="0"/>
                </a:tc>
                <a:tc>
                  <a:txBody>
                    <a:bodyPr/>
                    <a:lstStyle/>
                    <a:p>
                      <a:pPr>
                        <a:spcAft>
                          <a:spcPts val="0"/>
                        </a:spcAft>
                      </a:pPr>
                      <a:r>
                        <a:rPr lang="en-IN" sz="1600" dirty="0" smtClean="0">
                          <a:effectLst/>
                        </a:rPr>
                        <a:t>2700</a:t>
                      </a:r>
                      <a:endParaRPr lang="en-IN" sz="2000" dirty="0">
                        <a:effectLst/>
                      </a:endParaRPr>
                    </a:p>
                  </a:txBody>
                  <a:tcPr marL="68580" marR="68580" marT="0" marB="0"/>
                </a:tc>
              </a:tr>
              <a:tr h="306735">
                <a:tc>
                  <a:txBody>
                    <a:bodyPr/>
                    <a:lstStyle/>
                    <a:p>
                      <a:pPr>
                        <a:spcAft>
                          <a:spcPts val="0"/>
                        </a:spcAft>
                      </a:pPr>
                      <a:r>
                        <a:rPr lang="en-IN" sz="1600">
                          <a:effectLst/>
                        </a:rPr>
                        <a:t>Tube OD</a:t>
                      </a:r>
                      <a:endParaRPr lang="en-IN" sz="2000">
                        <a:effectLst/>
                        <a:latin typeface="Calibri"/>
                        <a:ea typeface="Times New Roman"/>
                      </a:endParaRPr>
                    </a:p>
                  </a:txBody>
                  <a:tcPr marL="68580" marR="68580" marT="0" marB="0"/>
                </a:tc>
                <a:tc>
                  <a:txBody>
                    <a:bodyPr/>
                    <a:lstStyle/>
                    <a:p>
                      <a:pPr>
                        <a:spcAft>
                          <a:spcPts val="0"/>
                        </a:spcAft>
                      </a:pPr>
                      <a:r>
                        <a:rPr lang="en-IN" sz="1600" dirty="0">
                          <a:effectLst/>
                        </a:rPr>
                        <a:t>17.46 mm </a:t>
                      </a:r>
                      <a:endParaRPr lang="en-IN" sz="2000" dirty="0">
                        <a:effectLst/>
                        <a:latin typeface="Calibri"/>
                        <a:ea typeface="Times New Roman"/>
                      </a:endParaRPr>
                    </a:p>
                  </a:txBody>
                  <a:tcPr marL="68580" marR="68580" marT="0" marB="0"/>
                </a:tc>
              </a:tr>
              <a:tr h="325906">
                <a:tc>
                  <a:txBody>
                    <a:bodyPr/>
                    <a:lstStyle/>
                    <a:p>
                      <a:pPr>
                        <a:spcAft>
                          <a:spcPts val="0"/>
                        </a:spcAft>
                      </a:pPr>
                      <a:r>
                        <a:rPr lang="en-IN" sz="1600">
                          <a:effectLst/>
                        </a:rPr>
                        <a:t>Tube ID</a:t>
                      </a:r>
                      <a:endParaRPr lang="en-IN" sz="2000">
                        <a:effectLst/>
                        <a:latin typeface="Calibri"/>
                        <a:ea typeface="Times New Roman"/>
                      </a:endParaRPr>
                    </a:p>
                  </a:txBody>
                  <a:tcPr marL="68580" marR="68580" marT="0" marB="0"/>
                </a:tc>
                <a:tc>
                  <a:txBody>
                    <a:bodyPr/>
                    <a:lstStyle/>
                    <a:p>
                      <a:pPr>
                        <a:spcAft>
                          <a:spcPts val="0"/>
                        </a:spcAft>
                      </a:pPr>
                      <a:r>
                        <a:rPr lang="en-IN" sz="1600" dirty="0">
                          <a:effectLst/>
                        </a:rPr>
                        <a:t>13.24 mm</a:t>
                      </a:r>
                      <a:endParaRPr lang="en-IN" sz="2000" dirty="0">
                        <a:effectLst/>
                        <a:latin typeface="Calibri"/>
                        <a:ea typeface="Times New Roman"/>
                      </a:endParaRPr>
                    </a:p>
                  </a:txBody>
                  <a:tcPr marL="68580" marR="68580" marT="0" marB="0"/>
                </a:tc>
              </a:tr>
              <a:tr h="613470">
                <a:tc>
                  <a:txBody>
                    <a:bodyPr/>
                    <a:lstStyle/>
                    <a:p>
                      <a:pPr>
                        <a:spcAft>
                          <a:spcPts val="0"/>
                        </a:spcAft>
                      </a:pPr>
                      <a:r>
                        <a:rPr lang="en-IN" sz="1600">
                          <a:effectLst/>
                        </a:rPr>
                        <a:t>OTSG tube bundle length</a:t>
                      </a:r>
                      <a:endParaRPr lang="en-IN" sz="2000">
                        <a:effectLst/>
                        <a:latin typeface="Calibri"/>
                        <a:ea typeface="Times New Roman"/>
                      </a:endParaRPr>
                    </a:p>
                  </a:txBody>
                  <a:tcPr marL="68580" marR="68580" marT="0" marB="0"/>
                </a:tc>
                <a:tc>
                  <a:txBody>
                    <a:bodyPr/>
                    <a:lstStyle/>
                    <a:p>
                      <a:pPr>
                        <a:spcAft>
                          <a:spcPts val="0"/>
                        </a:spcAft>
                      </a:pPr>
                      <a:r>
                        <a:rPr lang="en-IN" sz="1600" dirty="0" smtClean="0">
                          <a:effectLst/>
                        </a:rPr>
                        <a:t>11 </a:t>
                      </a:r>
                      <a:r>
                        <a:rPr lang="en-IN" sz="1600" dirty="0">
                          <a:effectLst/>
                        </a:rPr>
                        <a:t>m (Total length, with headers will be somewhat more)</a:t>
                      </a:r>
                      <a:endParaRPr lang="en-IN" sz="2000" dirty="0">
                        <a:effectLst/>
                        <a:latin typeface="Calibri"/>
                        <a:ea typeface="Times New Roman"/>
                      </a:endParaRPr>
                    </a:p>
                  </a:txBody>
                  <a:tcPr marL="68580" marR="68580" marT="0" marB="0"/>
                </a:tc>
              </a:tr>
            </a:tbl>
          </a:graphicData>
        </a:graphic>
      </p:graphicFrame>
    </p:spTree>
    <p:extLst>
      <p:ext uri="{BB962C8B-B14F-4D97-AF65-F5344CB8AC3E}">
        <p14:creationId xmlns:p14="http://schemas.microsoft.com/office/powerpoint/2010/main" xmlns="" val="4147870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style>
          <a:lnRef idx="1">
            <a:schemeClr val="accent3"/>
          </a:lnRef>
          <a:fillRef idx="2">
            <a:schemeClr val="accent3"/>
          </a:fillRef>
          <a:effectRef idx="1">
            <a:schemeClr val="accent3"/>
          </a:effectRef>
          <a:fontRef idx="minor">
            <a:schemeClr val="dk1"/>
          </a:fontRef>
        </p:style>
        <p:txBody>
          <a:bodyPr>
            <a:normAutofit/>
          </a:bodyPr>
          <a:lstStyle/>
          <a:p>
            <a:r>
              <a:rPr lang="en-IN" dirty="0" smtClean="0"/>
              <a:t>Containment</a:t>
            </a:r>
            <a:endParaRPr lang="en-IN" dirty="0"/>
          </a:p>
        </p:txBody>
      </p:sp>
    </p:spTree>
    <p:extLst>
      <p:ext uri="{BB962C8B-B14F-4D97-AF65-F5344CB8AC3E}">
        <p14:creationId xmlns:p14="http://schemas.microsoft.com/office/powerpoint/2010/main" xmlns="" val="3727364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 y="811531"/>
            <a:ext cx="4591050" cy="6023610"/>
          </a:xfrm>
        </p:spPr>
        <p:txBody>
          <a:bodyPr>
            <a:normAutofit/>
          </a:bodyPr>
          <a:lstStyle/>
          <a:p>
            <a:pPr>
              <a:lnSpc>
                <a:spcPct val="110000"/>
              </a:lnSpc>
            </a:pPr>
            <a:r>
              <a:rPr lang="en-IN" sz="1800" dirty="0" smtClean="0"/>
              <a:t>By 2050, most of the existing coal plants are projected to be retiring (Approx 200 </a:t>
            </a:r>
            <a:r>
              <a:rPr lang="en-IN" sz="1800" dirty="0" err="1" smtClean="0"/>
              <a:t>GWe</a:t>
            </a:r>
            <a:r>
              <a:rPr lang="en-IN" sz="1800" dirty="0" smtClean="0"/>
              <a:t>) considering their design life of 30 years without extension). </a:t>
            </a:r>
            <a:endParaRPr lang="en-US" sz="1800" dirty="0" smtClean="0"/>
          </a:p>
          <a:p>
            <a:pPr>
              <a:lnSpc>
                <a:spcPct val="110000"/>
              </a:lnSpc>
            </a:pPr>
            <a:endParaRPr lang="en-IN" sz="2600" dirty="0" smtClean="0"/>
          </a:p>
          <a:p>
            <a:pPr>
              <a:lnSpc>
                <a:spcPct val="110000"/>
              </a:lnSpc>
              <a:buNone/>
            </a:pPr>
            <a:endParaRPr lang="en-IN" dirty="0" smtClean="0"/>
          </a:p>
          <a:p>
            <a:pPr>
              <a:lnSpc>
                <a:spcPct val="110000"/>
              </a:lnSpc>
              <a:buNone/>
            </a:pPr>
            <a:endParaRPr lang="en-IN" dirty="0"/>
          </a:p>
        </p:txBody>
      </p:sp>
      <p:sp>
        <p:nvSpPr>
          <p:cNvPr id="4" name="Title 1"/>
          <p:cNvSpPr>
            <a:spLocks noGrp="1"/>
          </p:cNvSpPr>
          <p:nvPr>
            <p:ph type="title"/>
          </p:nvPr>
        </p:nvSpPr>
        <p:spPr>
          <a:xfrm>
            <a:off x="0" y="0"/>
            <a:ext cx="9144000" cy="692696"/>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r>
              <a:rPr lang="en-IN" sz="2400" dirty="0">
                <a:solidFill>
                  <a:schemeClr val="dk1"/>
                </a:solidFill>
                <a:latin typeface="+mn-lt"/>
                <a:ea typeface="+mn-ea"/>
                <a:cs typeface="+mn-cs"/>
              </a:rPr>
              <a:t>The Indian energy scenario and </a:t>
            </a:r>
            <a:r>
              <a:rPr lang="en-IN" sz="2400" dirty="0" smtClean="0">
                <a:solidFill>
                  <a:schemeClr val="dk1"/>
                </a:solidFill>
                <a:latin typeface="+mn-lt"/>
                <a:ea typeface="+mn-ea"/>
                <a:cs typeface="+mn-cs"/>
              </a:rPr>
              <a:t>concerns of retiring coal plants</a:t>
            </a:r>
            <a:endParaRPr lang="en-IN" sz="2400" dirty="0">
              <a:solidFill>
                <a:schemeClr val="dk1"/>
              </a:solidFill>
              <a:latin typeface="+mn-lt"/>
              <a:ea typeface="+mn-ea"/>
              <a:cs typeface="+mn-cs"/>
            </a:endParaRPr>
          </a:p>
        </p:txBody>
      </p:sp>
      <p:sp>
        <p:nvSpPr>
          <p:cNvPr id="8" name="TextBox 7"/>
          <p:cNvSpPr txBox="1"/>
          <p:nvPr/>
        </p:nvSpPr>
        <p:spPr>
          <a:xfrm>
            <a:off x="152400" y="6211669"/>
            <a:ext cx="4572000" cy="369332"/>
          </a:xfrm>
          <a:prstGeom prst="rect">
            <a:avLst/>
          </a:prstGeom>
          <a:noFill/>
        </p:spPr>
        <p:txBody>
          <a:bodyPr wrap="square" rtlCol="0">
            <a:spAutoFit/>
          </a:bodyPr>
          <a:lstStyle/>
          <a:p>
            <a:r>
              <a:rPr lang="en-US" dirty="0" smtClean="0"/>
              <a:t>Year wise retirement of coal plants - projected</a:t>
            </a:r>
            <a:endParaRPr lang="en-US" dirty="0"/>
          </a:p>
        </p:txBody>
      </p:sp>
      <p:sp>
        <p:nvSpPr>
          <p:cNvPr id="10" name="Rectangle 9"/>
          <p:cNvSpPr/>
          <p:nvPr/>
        </p:nvSpPr>
        <p:spPr>
          <a:xfrm>
            <a:off x="5105400" y="5638800"/>
            <a:ext cx="3886200" cy="738664"/>
          </a:xfrm>
          <a:prstGeom prst="rect">
            <a:avLst/>
          </a:prstGeom>
        </p:spPr>
        <p:txBody>
          <a:bodyPr wrap="square">
            <a:spAutoFit/>
          </a:bodyPr>
          <a:lstStyle/>
          <a:p>
            <a:pPr lvl="0"/>
            <a:r>
              <a:rPr lang="en-IN" sz="1400" b="1" dirty="0" smtClean="0">
                <a:solidFill>
                  <a:srgbClr val="FF0000"/>
                </a:solidFill>
              </a:rPr>
              <a:t>Source</a:t>
            </a:r>
            <a:r>
              <a:rPr lang="en-IN" sz="1400" b="1" dirty="0">
                <a:solidFill>
                  <a:srgbClr val="FF0000"/>
                </a:solidFill>
              </a:rPr>
              <a:t>: </a:t>
            </a:r>
            <a:r>
              <a:rPr lang="en-IN" sz="1400" b="1" dirty="0"/>
              <a:t>CENTRAL ELECTRICITY AUTHORITY </a:t>
            </a:r>
            <a:r>
              <a:rPr lang="en-IN" sz="1400" b="1" dirty="0">
                <a:solidFill>
                  <a:srgbClr val="0000FF"/>
                </a:solidFill>
              </a:rPr>
              <a:t>http://cea.nic.in/reports/others/planning/pdm/list_power_stations_2019.pdf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5801" y="980727"/>
            <a:ext cx="4544540" cy="323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t="12551"/>
          <a:stretch>
            <a:fillRect/>
          </a:stretch>
        </p:blipFill>
        <p:spPr bwMode="auto">
          <a:xfrm>
            <a:off x="-300698" y="2209800"/>
            <a:ext cx="5406098" cy="4186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1905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rmAutofit/>
          </a:bodyPr>
          <a:lstStyle/>
          <a:p>
            <a:r>
              <a:rPr lang="en-IN" dirty="0" smtClean="0"/>
              <a:t>PSIR: Containment Design Basis</a:t>
            </a:r>
            <a:endParaRPr lang="en-IN" dirty="0"/>
          </a:p>
        </p:txBody>
      </p:sp>
      <p:sp>
        <p:nvSpPr>
          <p:cNvPr id="5" name="Content Placeholder 2"/>
          <p:cNvSpPr>
            <a:spLocks noGrp="1"/>
          </p:cNvSpPr>
          <p:nvPr>
            <p:ph idx="1"/>
          </p:nvPr>
        </p:nvSpPr>
        <p:spPr>
          <a:xfrm>
            <a:off x="0" y="1066800"/>
            <a:ext cx="8839200" cy="4267200"/>
          </a:xfrm>
        </p:spPr>
        <p:txBody>
          <a:bodyPr>
            <a:noAutofit/>
          </a:bodyPr>
          <a:lstStyle/>
          <a:p>
            <a:endParaRPr lang="en-IN" sz="1800" dirty="0" smtClean="0">
              <a:latin typeface="Arial" pitchFamily="34" charset="0"/>
              <a:cs typeface="Arial" pitchFamily="34" charset="0"/>
            </a:endParaRPr>
          </a:p>
          <a:p>
            <a:r>
              <a:rPr lang="en-IN" sz="2400" dirty="0" smtClean="0">
                <a:latin typeface="Arial" pitchFamily="34" charset="0"/>
                <a:cs typeface="Arial" pitchFamily="34" charset="0"/>
              </a:rPr>
              <a:t>Steel Containment</a:t>
            </a:r>
          </a:p>
          <a:p>
            <a:endParaRPr lang="en-IN" sz="2400" dirty="0" smtClean="0">
              <a:latin typeface="Arial" pitchFamily="34" charset="0"/>
              <a:cs typeface="Arial" pitchFamily="34" charset="0"/>
            </a:endParaRPr>
          </a:p>
          <a:p>
            <a:r>
              <a:rPr lang="en-IN" sz="2400" dirty="0" smtClean="0">
                <a:solidFill>
                  <a:srgbClr val="FF0000"/>
                </a:solidFill>
                <a:latin typeface="Arial" pitchFamily="34" charset="0"/>
                <a:cs typeface="Arial" pitchFamily="34" charset="0"/>
              </a:rPr>
              <a:t>Designed for peak pressure when steam comes out of RPV instantaneously during multiple SG tube rupture along with in-containment MSLB or POSRV stuck open</a:t>
            </a:r>
          </a:p>
          <a:p>
            <a:endParaRPr lang="en-IN" sz="2400" dirty="0" smtClean="0">
              <a:solidFill>
                <a:srgbClr val="FF0000"/>
              </a:solidFill>
              <a:latin typeface="Arial" pitchFamily="34" charset="0"/>
              <a:cs typeface="Arial" pitchFamily="34" charset="0"/>
            </a:endParaRPr>
          </a:p>
          <a:p>
            <a:r>
              <a:rPr lang="en-IN" sz="2400" dirty="0" smtClean="0">
                <a:latin typeface="Arial" pitchFamily="34" charset="0"/>
                <a:cs typeface="Arial" pitchFamily="34" charset="0"/>
              </a:rPr>
              <a:t>Containment volume calculated as required 1850m</a:t>
            </a:r>
            <a:r>
              <a:rPr lang="en-IN" sz="2400" baseline="30000" dirty="0" smtClean="0">
                <a:latin typeface="Arial" pitchFamily="34" charset="0"/>
                <a:cs typeface="Arial" pitchFamily="34" charset="0"/>
              </a:rPr>
              <a:t>3</a:t>
            </a:r>
            <a:r>
              <a:rPr lang="en-IN" sz="2400" dirty="0" smtClean="0">
                <a:latin typeface="Arial" pitchFamily="34" charset="0"/>
                <a:cs typeface="Arial" pitchFamily="34" charset="0"/>
              </a:rPr>
              <a:t>  (12 m </a:t>
            </a:r>
            <a:r>
              <a:rPr lang="en-IN" sz="2400" dirty="0" err="1" smtClean="0">
                <a:latin typeface="Arial" pitchFamily="34" charset="0"/>
                <a:cs typeface="Arial" pitchFamily="34" charset="0"/>
              </a:rPr>
              <a:t>dia</a:t>
            </a:r>
            <a:r>
              <a:rPr lang="en-IN" sz="2400" dirty="0" smtClean="0">
                <a:latin typeface="Arial" pitchFamily="34" charset="0"/>
                <a:cs typeface="Arial" pitchFamily="34" charset="0"/>
              </a:rPr>
              <a:t> x 25m long)</a:t>
            </a:r>
            <a:r>
              <a:rPr lang="en-IN" sz="2400" baseline="30000" dirty="0" smtClean="0">
                <a:latin typeface="Arial" pitchFamily="34" charset="0"/>
                <a:cs typeface="Arial" pitchFamily="34" charset="0"/>
              </a:rPr>
              <a:t>  </a:t>
            </a:r>
            <a:r>
              <a:rPr lang="en-IN" sz="2800" dirty="0" smtClean="0">
                <a:latin typeface="Arial" pitchFamily="34" charset="0"/>
                <a:cs typeface="Arial" pitchFamily="34" charset="0"/>
              </a:rPr>
              <a:t>for 25 bar design pressure</a:t>
            </a:r>
            <a:endParaRPr lang="en-IN" sz="2400" dirty="0" smtClean="0">
              <a:latin typeface="Arial" pitchFamily="34" charset="0"/>
              <a:cs typeface="Arial" pitchFamily="34" charset="0"/>
            </a:endParaRPr>
          </a:p>
          <a:p>
            <a:endParaRPr lang="en-IN" sz="2400" baseline="30000" dirty="0" smtClean="0">
              <a:latin typeface="Arial" pitchFamily="34" charset="0"/>
              <a:cs typeface="Arial" pitchFamily="34" charset="0"/>
            </a:endParaRPr>
          </a:p>
          <a:p>
            <a:r>
              <a:rPr lang="en-IN" sz="2400" dirty="0" smtClean="0">
                <a:solidFill>
                  <a:srgbClr val="FF0000"/>
                </a:solidFill>
                <a:latin typeface="Arial" pitchFamily="34" charset="0"/>
                <a:cs typeface="Arial" pitchFamily="34" charset="0"/>
              </a:rPr>
              <a:t>Containment is submerged in water pool – initial cooling by natural convection of water followed by air cooling for infinity period.</a:t>
            </a:r>
          </a:p>
          <a:p>
            <a:endParaRPr lang="en-IN" sz="2400" dirty="0" smtClean="0">
              <a:latin typeface="Arial" pitchFamily="34" charset="0"/>
              <a:cs typeface="Arial" pitchFamily="34" charset="0"/>
            </a:endParaRPr>
          </a:p>
          <a:p>
            <a:endParaRPr lang="en-IN" sz="2400" dirty="0">
              <a:latin typeface="Arial" pitchFamily="34" charset="0"/>
              <a:cs typeface="Arial" pitchFamily="34" charset="0"/>
            </a:endParaRPr>
          </a:p>
          <a:p>
            <a:endParaRPr lang="en-IN" sz="2400" baseline="30000" dirty="0" smtClean="0">
              <a:latin typeface="Arial" pitchFamily="34" charset="0"/>
              <a:cs typeface="Arial" pitchFamily="34" charset="0"/>
            </a:endParaRPr>
          </a:p>
          <a:p>
            <a:endParaRPr lang="en-IN" sz="2400" baseline="30000" dirty="0" smtClean="0">
              <a:latin typeface="Arial" pitchFamily="34" charset="0"/>
              <a:cs typeface="Arial" pitchFamily="34" charset="0"/>
            </a:endParaRPr>
          </a:p>
        </p:txBody>
      </p:sp>
    </p:spTree>
    <p:extLst>
      <p:ext uri="{BB962C8B-B14F-4D97-AF65-F5344CB8AC3E}">
        <p14:creationId xmlns:p14="http://schemas.microsoft.com/office/powerpoint/2010/main" xmlns="" val="783544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style>
          <a:lnRef idx="1">
            <a:schemeClr val="accent1"/>
          </a:lnRef>
          <a:fillRef idx="2">
            <a:schemeClr val="accent1"/>
          </a:fillRef>
          <a:effectRef idx="1">
            <a:schemeClr val="accent1"/>
          </a:effectRef>
          <a:fontRef idx="minor">
            <a:schemeClr val="dk1"/>
          </a:fontRef>
        </p:style>
        <p:txBody>
          <a:bodyPr/>
          <a:lstStyle/>
          <a:p>
            <a:r>
              <a:rPr lang="en-IN" dirty="0" smtClean="0"/>
              <a:t>Safety systems details</a:t>
            </a:r>
            <a:endParaRPr lang="en-IN" dirty="0"/>
          </a:p>
        </p:txBody>
      </p:sp>
    </p:spTree>
    <p:extLst>
      <p:ext uri="{BB962C8B-B14F-4D97-AF65-F5344CB8AC3E}">
        <p14:creationId xmlns:p14="http://schemas.microsoft.com/office/powerpoint/2010/main" xmlns="" val="780486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Design basis for safety systems of PSIR</a:t>
            </a:r>
            <a:endParaRPr lang="en-IN" dirty="0"/>
          </a:p>
        </p:txBody>
      </p:sp>
      <p:sp>
        <p:nvSpPr>
          <p:cNvPr id="3" name="Content Placeholder 2"/>
          <p:cNvSpPr>
            <a:spLocks noGrp="1"/>
          </p:cNvSpPr>
          <p:nvPr>
            <p:ph idx="1"/>
          </p:nvPr>
        </p:nvSpPr>
        <p:spPr/>
        <p:txBody>
          <a:bodyPr>
            <a:normAutofit fontScale="92500" lnSpcReduction="10000"/>
          </a:bodyPr>
          <a:lstStyle/>
          <a:p>
            <a:r>
              <a:rPr lang="en-IN" dirty="0" smtClean="0"/>
              <a:t>Clad surface temperature below 400 °C at all plant conditions</a:t>
            </a:r>
          </a:p>
          <a:p>
            <a:r>
              <a:rPr lang="en-IN" dirty="0" smtClean="0"/>
              <a:t>Under extreme conditions, core is </a:t>
            </a:r>
            <a:r>
              <a:rPr lang="en-IN" dirty="0" err="1" smtClean="0"/>
              <a:t>coolable</a:t>
            </a:r>
            <a:r>
              <a:rPr lang="en-IN" dirty="0" smtClean="0"/>
              <a:t> by passive means even with air so that</a:t>
            </a:r>
          </a:p>
          <a:p>
            <a:pPr lvl="1"/>
            <a:r>
              <a:rPr lang="en-IN" dirty="0" smtClean="0"/>
              <a:t>No hydrogen</a:t>
            </a:r>
          </a:p>
          <a:p>
            <a:pPr lvl="1"/>
            <a:r>
              <a:rPr lang="en-IN" dirty="0" smtClean="0"/>
              <a:t>No core melt</a:t>
            </a:r>
          </a:p>
          <a:p>
            <a:pPr lvl="1">
              <a:buNone/>
            </a:pPr>
            <a:endParaRPr lang="en-IN" b="1" dirty="0" smtClean="0"/>
          </a:p>
          <a:p>
            <a:pPr lvl="1">
              <a:buNone/>
            </a:pPr>
            <a:r>
              <a:rPr lang="en-IN" i="1" dirty="0" smtClean="0">
                <a:solidFill>
                  <a:srgbClr val="FF0000"/>
                </a:solidFill>
              </a:rPr>
              <a:t>Thus, this reactor is designed with </a:t>
            </a:r>
            <a:r>
              <a:rPr lang="en-IN" i="1" dirty="0" smtClean="0">
                <a:solidFill>
                  <a:srgbClr val="0000FF"/>
                </a:solidFill>
              </a:rPr>
              <a:t>“</a:t>
            </a:r>
            <a:r>
              <a:rPr lang="en-IN" i="1" dirty="0" err="1" smtClean="0">
                <a:solidFill>
                  <a:srgbClr val="0000FF"/>
                </a:solidFill>
              </a:rPr>
              <a:t>walkaway</a:t>
            </a:r>
            <a:r>
              <a:rPr lang="en-IN" i="1" dirty="0" smtClean="0">
                <a:solidFill>
                  <a:srgbClr val="0000FF"/>
                </a:solidFill>
              </a:rPr>
              <a:t> safety” </a:t>
            </a:r>
            <a:r>
              <a:rPr lang="en-IN" i="1" dirty="0" smtClean="0">
                <a:solidFill>
                  <a:srgbClr val="FF0000"/>
                </a:solidFill>
              </a:rPr>
              <a:t>philosophy with no operator dependency on safety of reactor during any accidental condition.</a:t>
            </a:r>
            <a:endParaRPr lang="en-IN" i="1" dirty="0">
              <a:solidFill>
                <a:srgbClr val="FF0000"/>
              </a:solidFill>
            </a:endParaRPr>
          </a:p>
        </p:txBody>
      </p:sp>
    </p:spTree>
    <p:extLst>
      <p:ext uri="{BB962C8B-B14F-4D97-AF65-F5344CB8AC3E}">
        <p14:creationId xmlns:p14="http://schemas.microsoft.com/office/powerpoint/2010/main" xmlns="" val="2811129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Autofit/>
          </a:bodyPr>
          <a:lstStyle/>
          <a:p>
            <a:r>
              <a:rPr lang="en-IN" sz="2400" b="1" dirty="0"/>
              <a:t>Design features of PSIR for accomplishment of safety under all </a:t>
            </a:r>
            <a:r>
              <a:rPr lang="en-IN" sz="2400" b="1" dirty="0" smtClean="0"/>
              <a:t>conditions by passive means</a:t>
            </a:r>
            <a:endParaRPr lang="en-IN" sz="2400" dirty="0"/>
          </a:p>
        </p:txBody>
      </p:sp>
      <p:graphicFrame>
        <p:nvGraphicFramePr>
          <p:cNvPr id="4" name="Table 3"/>
          <p:cNvGraphicFramePr>
            <a:graphicFrameLocks noGrp="1"/>
          </p:cNvGraphicFramePr>
          <p:nvPr>
            <p:extLst>
              <p:ext uri="{D42A27DB-BD31-4B8C-83A1-F6EECF244321}">
                <p14:modId xmlns:p14="http://schemas.microsoft.com/office/powerpoint/2010/main" xmlns="" val="4242500221"/>
              </p:ext>
            </p:extLst>
          </p:nvPr>
        </p:nvGraphicFramePr>
        <p:xfrm>
          <a:off x="69776" y="908720"/>
          <a:ext cx="9036496" cy="5047488"/>
        </p:xfrm>
        <a:graphic>
          <a:graphicData uri="http://schemas.openxmlformats.org/drawingml/2006/table">
            <a:tbl>
              <a:tblPr firstRow="1" firstCol="1" bandRow="1">
                <a:tableStyleId>{69012ECD-51FC-41F1-AA8D-1B2483CD663E}</a:tableStyleId>
              </a:tblPr>
              <a:tblGrid>
                <a:gridCol w="1691680"/>
                <a:gridCol w="5292884"/>
                <a:gridCol w="2051932"/>
              </a:tblGrid>
              <a:tr h="181039">
                <a:tc>
                  <a:txBody>
                    <a:bodyPr/>
                    <a:lstStyle/>
                    <a:p>
                      <a:pPr algn="ctr">
                        <a:lnSpc>
                          <a:spcPct val="115000"/>
                        </a:lnSpc>
                        <a:spcAft>
                          <a:spcPts val="0"/>
                        </a:spcAft>
                      </a:pPr>
                      <a:r>
                        <a:rPr lang="en-IN" sz="1600" dirty="0">
                          <a:effectLst/>
                        </a:rPr>
                        <a:t>Design Target</a:t>
                      </a:r>
                      <a:endParaRPr lang="en-IN" sz="1600" dirty="0">
                        <a:effectLst/>
                        <a:latin typeface="Calibri"/>
                        <a:ea typeface="Times New Roman"/>
                        <a:cs typeface="Mangal"/>
                      </a:endParaRPr>
                    </a:p>
                  </a:txBody>
                  <a:tcPr marL="64401" marR="64401" marT="0" marB="0"/>
                </a:tc>
                <a:tc>
                  <a:txBody>
                    <a:bodyPr/>
                    <a:lstStyle/>
                    <a:p>
                      <a:pPr algn="ctr">
                        <a:lnSpc>
                          <a:spcPct val="115000"/>
                        </a:lnSpc>
                        <a:spcAft>
                          <a:spcPts val="0"/>
                        </a:spcAft>
                      </a:pPr>
                      <a:r>
                        <a:rPr lang="en-IN" sz="1600">
                          <a:effectLst/>
                        </a:rPr>
                        <a:t>Safety System</a:t>
                      </a:r>
                      <a:endParaRPr lang="en-IN" sz="1600">
                        <a:effectLst/>
                        <a:latin typeface="Calibri"/>
                        <a:ea typeface="Times New Roman"/>
                        <a:cs typeface="Mangal"/>
                      </a:endParaRPr>
                    </a:p>
                  </a:txBody>
                  <a:tcPr marL="64401" marR="64401" marT="0" marB="0"/>
                </a:tc>
                <a:tc>
                  <a:txBody>
                    <a:bodyPr/>
                    <a:lstStyle/>
                    <a:p>
                      <a:pPr marL="228600" algn="ctr">
                        <a:lnSpc>
                          <a:spcPct val="115000"/>
                        </a:lnSpc>
                        <a:spcAft>
                          <a:spcPts val="0"/>
                        </a:spcAft>
                      </a:pPr>
                      <a:r>
                        <a:rPr lang="en-IN" sz="1600" dirty="0">
                          <a:effectLst/>
                        </a:rPr>
                        <a:t>Accomplishments</a:t>
                      </a:r>
                      <a:endParaRPr lang="en-IN" sz="1600" dirty="0">
                        <a:effectLst/>
                        <a:latin typeface="Calibri"/>
                        <a:ea typeface="Times New Roman"/>
                        <a:cs typeface="Mangal"/>
                      </a:endParaRPr>
                    </a:p>
                  </a:txBody>
                  <a:tcPr marL="64401" marR="64401" marT="0" marB="0"/>
                </a:tc>
              </a:tr>
              <a:tr h="181039">
                <a:tc>
                  <a:txBody>
                    <a:bodyPr/>
                    <a:lstStyle/>
                    <a:p>
                      <a:pPr>
                        <a:lnSpc>
                          <a:spcPct val="115000"/>
                        </a:lnSpc>
                        <a:spcAft>
                          <a:spcPts val="0"/>
                        </a:spcAft>
                      </a:pPr>
                      <a:r>
                        <a:rPr lang="en-IN" sz="1600" dirty="0">
                          <a:effectLst/>
                        </a:rPr>
                        <a:t> </a:t>
                      </a:r>
                      <a:endParaRPr lang="en-IN" sz="1600" dirty="0">
                        <a:effectLst/>
                        <a:latin typeface="Calibri"/>
                        <a:ea typeface="Times New Roman"/>
                        <a:cs typeface="Mangal"/>
                      </a:endParaRPr>
                    </a:p>
                  </a:txBody>
                  <a:tcPr marL="64401" marR="64401" marT="0" marB="0"/>
                </a:tc>
                <a:tc>
                  <a:txBody>
                    <a:bodyPr/>
                    <a:lstStyle/>
                    <a:p>
                      <a:pPr>
                        <a:lnSpc>
                          <a:spcPct val="115000"/>
                        </a:lnSpc>
                        <a:spcAft>
                          <a:spcPts val="0"/>
                        </a:spcAft>
                      </a:pPr>
                      <a:r>
                        <a:rPr lang="en-IN" sz="1600" dirty="0">
                          <a:effectLst/>
                        </a:rPr>
                        <a:t> </a:t>
                      </a:r>
                      <a:endParaRPr lang="en-IN" sz="1600" dirty="0">
                        <a:effectLst/>
                        <a:latin typeface="Calibri"/>
                        <a:ea typeface="Times New Roman"/>
                        <a:cs typeface="Mangal"/>
                      </a:endParaRPr>
                    </a:p>
                  </a:txBody>
                  <a:tcPr marL="64401" marR="64401" marT="0" marB="0"/>
                </a:tc>
                <a:tc>
                  <a:txBody>
                    <a:bodyPr/>
                    <a:lstStyle/>
                    <a:p>
                      <a:pPr marL="228600">
                        <a:lnSpc>
                          <a:spcPct val="115000"/>
                        </a:lnSpc>
                        <a:spcAft>
                          <a:spcPts val="0"/>
                        </a:spcAft>
                      </a:pPr>
                      <a:r>
                        <a:rPr lang="en-IN" sz="1600" dirty="0">
                          <a:effectLst/>
                        </a:rPr>
                        <a:t> </a:t>
                      </a:r>
                      <a:endParaRPr lang="en-IN" sz="1600" dirty="0">
                        <a:effectLst/>
                        <a:latin typeface="Calibri"/>
                        <a:ea typeface="Times New Roman"/>
                        <a:cs typeface="Mangal"/>
                      </a:endParaRPr>
                    </a:p>
                  </a:txBody>
                  <a:tcPr marL="64401" marR="64401" marT="0" marB="0"/>
                </a:tc>
              </a:tr>
              <a:tr h="905193">
                <a:tc>
                  <a:txBody>
                    <a:bodyPr/>
                    <a:lstStyle/>
                    <a:p>
                      <a:pPr>
                        <a:lnSpc>
                          <a:spcPct val="115000"/>
                        </a:lnSpc>
                        <a:spcAft>
                          <a:spcPts val="0"/>
                        </a:spcAft>
                      </a:pPr>
                      <a:r>
                        <a:rPr lang="en-IN" sz="1600">
                          <a:effectLst/>
                        </a:rPr>
                        <a:t>Reactor Shutdown </a:t>
                      </a:r>
                      <a:endParaRPr lang="en-IN" sz="1600">
                        <a:effectLst/>
                        <a:latin typeface="Calibri"/>
                        <a:ea typeface="Times New Roman"/>
                        <a:cs typeface="Mangal"/>
                      </a:endParaRPr>
                    </a:p>
                  </a:txBody>
                  <a:tcPr marL="64401" marR="64401" marT="0" marB="0"/>
                </a:tc>
                <a:tc>
                  <a:txBody>
                    <a:bodyPr/>
                    <a:lstStyle/>
                    <a:p>
                      <a:pPr marL="342900" lvl="0" indent="-342900">
                        <a:lnSpc>
                          <a:spcPct val="115000"/>
                        </a:lnSpc>
                        <a:spcAft>
                          <a:spcPts val="0"/>
                        </a:spcAft>
                        <a:buFont typeface="Symbol"/>
                        <a:buChar char=""/>
                      </a:pPr>
                      <a:r>
                        <a:rPr lang="en-IN" sz="1600" dirty="0">
                          <a:effectLst/>
                        </a:rPr>
                        <a:t>Active shutdown system through shut-off rods for NO</a:t>
                      </a:r>
                    </a:p>
                    <a:p>
                      <a:pPr marL="342900" lvl="0" indent="-342900">
                        <a:lnSpc>
                          <a:spcPct val="115000"/>
                        </a:lnSpc>
                        <a:spcAft>
                          <a:spcPts val="0"/>
                        </a:spcAft>
                        <a:buFont typeface="Symbol"/>
                        <a:buChar char=""/>
                      </a:pPr>
                      <a:r>
                        <a:rPr lang="en-IN" sz="1600" dirty="0">
                          <a:solidFill>
                            <a:srgbClr val="FF0000"/>
                          </a:solidFill>
                          <a:effectLst/>
                          <a:hlinkClick r:id="rId2" action="ppaction://hlinksldjump"/>
                        </a:rPr>
                        <a:t>Passive Boron injection at high pressure in primary system during intentional malevolent actions</a:t>
                      </a:r>
                      <a:endParaRPr lang="en-IN" sz="1600" dirty="0">
                        <a:solidFill>
                          <a:srgbClr val="FF0000"/>
                        </a:solidFill>
                        <a:effectLst/>
                        <a:latin typeface="Calibri"/>
                        <a:ea typeface="Times New Roman"/>
                        <a:cs typeface="Mangal"/>
                      </a:endParaRPr>
                    </a:p>
                  </a:txBody>
                  <a:tcPr marL="64401" marR="64401" marT="0" marB="0"/>
                </a:tc>
                <a:tc>
                  <a:txBody>
                    <a:bodyPr/>
                    <a:lstStyle/>
                    <a:p>
                      <a:pPr>
                        <a:lnSpc>
                          <a:spcPct val="115000"/>
                        </a:lnSpc>
                        <a:spcAft>
                          <a:spcPts val="0"/>
                        </a:spcAft>
                      </a:pPr>
                      <a:r>
                        <a:rPr lang="en-IN" sz="1600" dirty="0">
                          <a:effectLst/>
                        </a:rPr>
                        <a:t>Reactor shutdown is ensured in all conditions eliminating RIA</a:t>
                      </a:r>
                      <a:endParaRPr lang="en-IN" sz="1600" dirty="0">
                        <a:effectLst/>
                        <a:latin typeface="Calibri"/>
                        <a:ea typeface="Times New Roman"/>
                        <a:cs typeface="Mangal"/>
                      </a:endParaRPr>
                    </a:p>
                  </a:txBody>
                  <a:tcPr marL="64401" marR="64401" marT="0" marB="0"/>
                </a:tc>
              </a:tr>
              <a:tr h="724154">
                <a:tc>
                  <a:txBody>
                    <a:bodyPr/>
                    <a:lstStyle/>
                    <a:p>
                      <a:pPr>
                        <a:lnSpc>
                          <a:spcPct val="115000"/>
                        </a:lnSpc>
                        <a:spcAft>
                          <a:spcPts val="0"/>
                        </a:spcAft>
                      </a:pPr>
                      <a:r>
                        <a:rPr lang="en-IN" sz="1600" dirty="0">
                          <a:effectLst/>
                        </a:rPr>
                        <a:t>SBO </a:t>
                      </a:r>
                      <a:endParaRPr lang="en-IN" sz="1600" dirty="0">
                        <a:effectLst/>
                        <a:latin typeface="Calibri"/>
                        <a:ea typeface="Times New Roman"/>
                        <a:cs typeface="Mangal"/>
                      </a:endParaRPr>
                    </a:p>
                  </a:txBody>
                  <a:tcPr marL="64401" marR="64401" marT="0" marB="0"/>
                </a:tc>
                <a:tc>
                  <a:txBody>
                    <a:bodyPr/>
                    <a:lstStyle/>
                    <a:p>
                      <a:pPr marL="342900" lvl="0" indent="-342900">
                        <a:lnSpc>
                          <a:spcPct val="115000"/>
                        </a:lnSpc>
                        <a:spcAft>
                          <a:spcPts val="0"/>
                        </a:spcAft>
                        <a:buFont typeface="Symbol"/>
                        <a:buChar char=""/>
                      </a:pPr>
                      <a:r>
                        <a:rPr lang="en-IN" sz="1600" dirty="0">
                          <a:solidFill>
                            <a:srgbClr val="FF0000"/>
                          </a:solidFill>
                          <a:effectLst/>
                          <a:hlinkClick r:id="rId3" action="ppaction://hlinksldjump"/>
                        </a:rPr>
                        <a:t>Passive decay heat removal system through air-cooled condenser (Infinite SBO) 6 % capacity, total </a:t>
                      </a:r>
                      <a:r>
                        <a:rPr lang="en-IN" sz="1600" dirty="0" smtClean="0">
                          <a:solidFill>
                            <a:srgbClr val="FF0000"/>
                          </a:solidFill>
                          <a:effectLst/>
                          <a:hlinkClick r:id="rId3" action="ppaction://hlinksldjump"/>
                        </a:rPr>
                        <a:t>27 </a:t>
                      </a:r>
                      <a:r>
                        <a:rPr lang="en-IN" sz="1600" dirty="0">
                          <a:solidFill>
                            <a:srgbClr val="FF0000"/>
                          </a:solidFill>
                          <a:effectLst/>
                          <a:hlinkClick r:id="rId3" action="ppaction://hlinksldjump"/>
                        </a:rPr>
                        <a:t>MW</a:t>
                      </a:r>
                      <a:endParaRPr lang="en-IN" sz="1600" dirty="0">
                        <a:solidFill>
                          <a:srgbClr val="FF0000"/>
                        </a:solidFill>
                        <a:effectLst/>
                      </a:endParaRPr>
                    </a:p>
                    <a:p>
                      <a:pPr marL="20955">
                        <a:lnSpc>
                          <a:spcPct val="115000"/>
                        </a:lnSpc>
                        <a:spcAft>
                          <a:spcPts val="0"/>
                        </a:spcAft>
                      </a:pPr>
                      <a:r>
                        <a:rPr lang="en-IN" sz="1600" dirty="0">
                          <a:effectLst/>
                        </a:rPr>
                        <a:t> </a:t>
                      </a:r>
                      <a:endParaRPr lang="en-IN" sz="1600" dirty="0">
                        <a:effectLst/>
                        <a:latin typeface="Calibri"/>
                        <a:ea typeface="Times New Roman"/>
                        <a:cs typeface="Mangal"/>
                      </a:endParaRPr>
                    </a:p>
                  </a:txBody>
                  <a:tcPr marL="64401" marR="64401" marT="0" marB="0"/>
                </a:tc>
                <a:tc>
                  <a:txBody>
                    <a:bodyPr/>
                    <a:lstStyle/>
                    <a:p>
                      <a:pPr marL="47625">
                        <a:lnSpc>
                          <a:spcPct val="115000"/>
                        </a:lnSpc>
                        <a:spcAft>
                          <a:spcPts val="0"/>
                        </a:spcAft>
                      </a:pPr>
                      <a:r>
                        <a:rPr lang="en-IN" sz="1600">
                          <a:effectLst/>
                        </a:rPr>
                        <a:t>Decay heat removal ensured for infinite time period</a:t>
                      </a:r>
                      <a:endParaRPr lang="en-IN" sz="1600">
                        <a:effectLst/>
                        <a:latin typeface="Calibri"/>
                        <a:ea typeface="Times New Roman"/>
                        <a:cs typeface="Mangal"/>
                      </a:endParaRPr>
                    </a:p>
                  </a:txBody>
                  <a:tcPr marL="64401" marR="64401" marT="0" marB="0"/>
                </a:tc>
              </a:tr>
              <a:tr h="905193">
                <a:tc>
                  <a:txBody>
                    <a:bodyPr/>
                    <a:lstStyle/>
                    <a:p>
                      <a:pPr>
                        <a:lnSpc>
                          <a:spcPct val="115000"/>
                        </a:lnSpc>
                        <a:spcAft>
                          <a:spcPts val="0"/>
                        </a:spcAft>
                      </a:pPr>
                      <a:r>
                        <a:rPr lang="en-IN" sz="1600" spc="-25" dirty="0" smtClean="0">
                          <a:effectLst/>
                        </a:rPr>
                        <a:t>Passive containment</a:t>
                      </a:r>
                      <a:r>
                        <a:rPr lang="en-IN" sz="1600" spc="-25" baseline="0" dirty="0" smtClean="0">
                          <a:effectLst/>
                        </a:rPr>
                        <a:t> cooling</a:t>
                      </a:r>
                      <a:endParaRPr lang="en-IN" sz="1600" dirty="0">
                        <a:effectLst/>
                        <a:latin typeface="Calibri"/>
                        <a:ea typeface="Times New Roman"/>
                        <a:cs typeface="Mangal"/>
                      </a:endParaRPr>
                    </a:p>
                  </a:txBody>
                  <a:tcPr marL="64401" marR="64401" marT="0" marB="0"/>
                </a:tc>
                <a:tc>
                  <a:txBody>
                    <a:bodyPr/>
                    <a:lstStyle/>
                    <a:p>
                      <a:pPr marL="342900" lvl="0" indent="-342900">
                        <a:lnSpc>
                          <a:spcPct val="115000"/>
                        </a:lnSpc>
                        <a:spcAft>
                          <a:spcPts val="0"/>
                        </a:spcAft>
                        <a:buFont typeface="Symbol"/>
                        <a:buChar char=""/>
                      </a:pPr>
                      <a:r>
                        <a:rPr lang="en-IN" sz="1600" dirty="0">
                          <a:effectLst/>
                        </a:rPr>
                        <a:t>Steel containment with high pressure withstanding capacity </a:t>
                      </a:r>
                      <a:r>
                        <a:rPr lang="en-IN" sz="1600" dirty="0" smtClean="0">
                          <a:effectLst/>
                        </a:rPr>
                        <a:t>(~25 </a:t>
                      </a:r>
                      <a:r>
                        <a:rPr lang="en-IN" sz="1600" dirty="0">
                          <a:effectLst/>
                        </a:rPr>
                        <a:t>bar)</a:t>
                      </a:r>
                    </a:p>
                    <a:p>
                      <a:pPr marL="342900" lvl="0" indent="-342900">
                        <a:lnSpc>
                          <a:spcPct val="115000"/>
                        </a:lnSpc>
                        <a:spcAft>
                          <a:spcPts val="0"/>
                        </a:spcAft>
                        <a:buFont typeface="Symbol"/>
                        <a:buChar char=""/>
                      </a:pPr>
                      <a:r>
                        <a:rPr lang="en-IN" sz="1600" spc="-10" dirty="0">
                          <a:solidFill>
                            <a:srgbClr val="FF0000"/>
                          </a:solidFill>
                          <a:effectLst/>
                        </a:rPr>
                        <a:t>P</a:t>
                      </a:r>
                      <a:r>
                        <a:rPr lang="en-IN" sz="1600" spc="5" dirty="0">
                          <a:solidFill>
                            <a:srgbClr val="FF0000"/>
                          </a:solidFill>
                          <a:effectLst/>
                        </a:rPr>
                        <a:t>a</a:t>
                      </a:r>
                      <a:r>
                        <a:rPr lang="en-IN" sz="1600" spc="-10" dirty="0">
                          <a:solidFill>
                            <a:srgbClr val="FF0000"/>
                          </a:solidFill>
                          <a:effectLst/>
                        </a:rPr>
                        <a:t>ss</a:t>
                      </a:r>
                      <a:r>
                        <a:rPr lang="en-IN" sz="1600" spc="5" dirty="0">
                          <a:solidFill>
                            <a:srgbClr val="FF0000"/>
                          </a:solidFill>
                          <a:effectLst/>
                        </a:rPr>
                        <a:t>i</a:t>
                      </a:r>
                      <a:r>
                        <a:rPr lang="en-IN" sz="1600" spc="-25" dirty="0">
                          <a:solidFill>
                            <a:srgbClr val="FF0000"/>
                          </a:solidFill>
                          <a:effectLst/>
                        </a:rPr>
                        <a:t>v</a:t>
                      </a:r>
                      <a:r>
                        <a:rPr lang="en-IN" sz="1600" dirty="0">
                          <a:solidFill>
                            <a:srgbClr val="FF0000"/>
                          </a:solidFill>
                          <a:effectLst/>
                        </a:rPr>
                        <a:t>e </a:t>
                      </a:r>
                      <a:r>
                        <a:rPr lang="en-IN" sz="1600" spc="5" dirty="0">
                          <a:solidFill>
                            <a:srgbClr val="FF0000"/>
                          </a:solidFill>
                          <a:effectLst/>
                        </a:rPr>
                        <a:t>c</a:t>
                      </a:r>
                      <a:r>
                        <a:rPr lang="en-IN" sz="1600" spc="-25" dirty="0">
                          <a:solidFill>
                            <a:srgbClr val="FF0000"/>
                          </a:solidFill>
                          <a:effectLst/>
                        </a:rPr>
                        <a:t>o</a:t>
                      </a:r>
                      <a:r>
                        <a:rPr lang="en-IN" sz="1600" spc="20" dirty="0">
                          <a:solidFill>
                            <a:srgbClr val="FF0000"/>
                          </a:solidFill>
                          <a:effectLst/>
                        </a:rPr>
                        <a:t>n</a:t>
                      </a:r>
                      <a:r>
                        <a:rPr lang="en-IN" sz="1600" spc="5" dirty="0">
                          <a:solidFill>
                            <a:srgbClr val="FF0000"/>
                          </a:solidFill>
                          <a:effectLst/>
                        </a:rPr>
                        <a:t>t</a:t>
                      </a:r>
                      <a:r>
                        <a:rPr lang="en-IN" sz="1600" spc="-20" dirty="0">
                          <a:solidFill>
                            <a:srgbClr val="FF0000"/>
                          </a:solidFill>
                          <a:effectLst/>
                        </a:rPr>
                        <a:t>ai</a:t>
                      </a:r>
                      <a:r>
                        <a:rPr lang="en-IN" sz="1600" dirty="0">
                          <a:solidFill>
                            <a:srgbClr val="FF0000"/>
                          </a:solidFill>
                          <a:effectLst/>
                        </a:rPr>
                        <a:t>n</a:t>
                      </a:r>
                      <a:r>
                        <a:rPr lang="en-IN" sz="1600" spc="5" dirty="0">
                          <a:solidFill>
                            <a:srgbClr val="FF0000"/>
                          </a:solidFill>
                          <a:effectLst/>
                        </a:rPr>
                        <a:t>m</a:t>
                      </a:r>
                      <a:r>
                        <a:rPr lang="en-IN" sz="1600" spc="-20" dirty="0">
                          <a:solidFill>
                            <a:srgbClr val="FF0000"/>
                          </a:solidFill>
                          <a:effectLst/>
                        </a:rPr>
                        <a:t>e</a:t>
                      </a:r>
                      <a:r>
                        <a:rPr lang="en-IN" sz="1600" dirty="0">
                          <a:solidFill>
                            <a:srgbClr val="FF0000"/>
                          </a:solidFill>
                          <a:effectLst/>
                        </a:rPr>
                        <a:t>nt </a:t>
                      </a:r>
                      <a:r>
                        <a:rPr lang="en-IN" sz="1600" spc="-20" dirty="0">
                          <a:solidFill>
                            <a:srgbClr val="FF0000"/>
                          </a:solidFill>
                          <a:effectLst/>
                        </a:rPr>
                        <a:t>c</a:t>
                      </a:r>
                      <a:r>
                        <a:rPr lang="en-IN" sz="1600" dirty="0">
                          <a:solidFill>
                            <a:srgbClr val="FF0000"/>
                          </a:solidFill>
                          <a:effectLst/>
                        </a:rPr>
                        <a:t>o</a:t>
                      </a:r>
                      <a:r>
                        <a:rPr lang="en-IN" sz="1600" spc="-25" dirty="0">
                          <a:solidFill>
                            <a:srgbClr val="FF0000"/>
                          </a:solidFill>
                          <a:effectLst/>
                        </a:rPr>
                        <a:t>o</a:t>
                      </a:r>
                      <a:r>
                        <a:rPr lang="en-IN" sz="1600" spc="5" dirty="0">
                          <a:solidFill>
                            <a:srgbClr val="FF0000"/>
                          </a:solidFill>
                          <a:effectLst/>
                        </a:rPr>
                        <a:t>li</a:t>
                      </a:r>
                      <a:r>
                        <a:rPr lang="en-IN" sz="1600" spc="20" dirty="0">
                          <a:solidFill>
                            <a:srgbClr val="FF0000"/>
                          </a:solidFill>
                          <a:effectLst/>
                        </a:rPr>
                        <a:t>n</a:t>
                      </a:r>
                      <a:r>
                        <a:rPr lang="en-IN" sz="1600" dirty="0">
                          <a:solidFill>
                            <a:srgbClr val="FF0000"/>
                          </a:solidFill>
                          <a:effectLst/>
                        </a:rPr>
                        <a:t>g through steel containment submerged in </a:t>
                      </a:r>
                      <a:r>
                        <a:rPr lang="en-IN" sz="1600" dirty="0" smtClean="0">
                          <a:solidFill>
                            <a:srgbClr val="FF0000"/>
                          </a:solidFill>
                          <a:effectLst/>
                        </a:rPr>
                        <a:t>4000 </a:t>
                      </a:r>
                      <a:r>
                        <a:rPr lang="en-IN" sz="1600" dirty="0">
                          <a:solidFill>
                            <a:srgbClr val="FF0000"/>
                          </a:solidFill>
                          <a:effectLst/>
                        </a:rPr>
                        <a:t>m</a:t>
                      </a:r>
                      <a:r>
                        <a:rPr lang="en-IN" sz="1600" baseline="30000" dirty="0">
                          <a:solidFill>
                            <a:srgbClr val="FF0000"/>
                          </a:solidFill>
                          <a:effectLst/>
                        </a:rPr>
                        <a:t>3</a:t>
                      </a:r>
                      <a:r>
                        <a:rPr lang="en-IN" sz="1600" dirty="0">
                          <a:solidFill>
                            <a:srgbClr val="FF0000"/>
                          </a:solidFill>
                          <a:effectLst/>
                        </a:rPr>
                        <a:t> water </a:t>
                      </a:r>
                      <a:r>
                        <a:rPr lang="en-IN" sz="1600" dirty="0" smtClean="0">
                          <a:solidFill>
                            <a:srgbClr val="FF0000"/>
                          </a:solidFill>
                          <a:effectLst/>
                        </a:rPr>
                        <a:t>(7 days) and </a:t>
                      </a:r>
                      <a:r>
                        <a:rPr lang="en-IN" sz="1600" dirty="0">
                          <a:solidFill>
                            <a:srgbClr val="FF0000"/>
                          </a:solidFill>
                          <a:effectLst/>
                        </a:rPr>
                        <a:t>subsequently by air for indefinite period</a:t>
                      </a:r>
                      <a:endParaRPr lang="en-IN" sz="1600" dirty="0">
                        <a:solidFill>
                          <a:srgbClr val="FF0000"/>
                        </a:solidFill>
                        <a:effectLst/>
                        <a:latin typeface="Calibri"/>
                        <a:ea typeface="Times New Roman"/>
                        <a:cs typeface="Mangal"/>
                      </a:endParaRPr>
                    </a:p>
                  </a:txBody>
                  <a:tcPr marL="64401" marR="64401" marT="0" marB="0"/>
                </a:tc>
                <a:tc>
                  <a:txBody>
                    <a:bodyPr/>
                    <a:lstStyle/>
                    <a:p>
                      <a:pPr marL="47625">
                        <a:lnSpc>
                          <a:spcPct val="115000"/>
                        </a:lnSpc>
                        <a:spcAft>
                          <a:spcPts val="0"/>
                        </a:spcAft>
                      </a:pPr>
                      <a:r>
                        <a:rPr lang="en-IN" sz="1600" spc="-10" dirty="0">
                          <a:effectLst/>
                        </a:rPr>
                        <a:t>Containment pressure within design limit at all conditions</a:t>
                      </a:r>
                      <a:endParaRPr lang="en-IN" sz="1600" dirty="0">
                        <a:effectLst/>
                        <a:latin typeface="Calibri"/>
                        <a:ea typeface="Times New Roman"/>
                        <a:cs typeface="Mangal"/>
                      </a:endParaRPr>
                    </a:p>
                  </a:txBody>
                  <a:tcPr marL="64401" marR="64401" marT="0" marB="0"/>
                </a:tc>
              </a:tr>
              <a:tr h="905193">
                <a:tc>
                  <a:txBody>
                    <a:bodyPr/>
                    <a:lstStyle/>
                    <a:p>
                      <a:pPr>
                        <a:lnSpc>
                          <a:spcPct val="115000"/>
                        </a:lnSpc>
                        <a:spcAft>
                          <a:spcPts val="0"/>
                        </a:spcAft>
                      </a:pPr>
                      <a:r>
                        <a:rPr lang="en-IN" sz="1600" dirty="0">
                          <a:effectLst/>
                        </a:rPr>
                        <a:t>LB LOCA </a:t>
                      </a:r>
                      <a:endParaRPr lang="en-IN" sz="1600" dirty="0">
                        <a:effectLst/>
                        <a:latin typeface="Calibri"/>
                        <a:ea typeface="Times New Roman"/>
                        <a:cs typeface="Mangal"/>
                      </a:endParaRPr>
                    </a:p>
                  </a:txBody>
                  <a:tcPr marL="53668" marR="53668" marT="0" marB="0"/>
                </a:tc>
                <a:tc>
                  <a:txBody>
                    <a:bodyPr/>
                    <a:lstStyle/>
                    <a:p>
                      <a:pPr marL="342900" lvl="0" indent="-342900">
                        <a:lnSpc>
                          <a:spcPct val="115000"/>
                        </a:lnSpc>
                        <a:spcAft>
                          <a:spcPts val="0"/>
                        </a:spcAft>
                        <a:buFont typeface="Symbol"/>
                        <a:buChar char=""/>
                      </a:pPr>
                      <a:r>
                        <a:rPr lang="en-IN" sz="1600" dirty="0">
                          <a:solidFill>
                            <a:srgbClr val="FF0000"/>
                          </a:solidFill>
                          <a:effectLst/>
                        </a:rPr>
                        <a:t>Eliminated by design</a:t>
                      </a:r>
                    </a:p>
                    <a:p>
                      <a:pPr marL="201295" indent="-180340">
                        <a:lnSpc>
                          <a:spcPct val="115000"/>
                        </a:lnSpc>
                        <a:spcAft>
                          <a:spcPts val="0"/>
                        </a:spcAft>
                      </a:pPr>
                      <a:r>
                        <a:rPr lang="en-IN" sz="1600" dirty="0">
                          <a:effectLst/>
                        </a:rPr>
                        <a:t> </a:t>
                      </a:r>
                      <a:endParaRPr lang="en-IN" sz="1600" dirty="0">
                        <a:effectLst/>
                        <a:latin typeface="Calibri"/>
                        <a:ea typeface="Times New Roman"/>
                        <a:cs typeface="Mangal"/>
                      </a:endParaRPr>
                    </a:p>
                  </a:txBody>
                  <a:tcPr marL="53668" marR="53668" marT="0" marB="0"/>
                </a:tc>
                <a:tc>
                  <a:txBody>
                    <a:bodyPr/>
                    <a:lstStyle/>
                    <a:p>
                      <a:pPr marL="47625">
                        <a:lnSpc>
                          <a:spcPct val="115000"/>
                        </a:lnSpc>
                        <a:spcAft>
                          <a:spcPts val="0"/>
                        </a:spcAft>
                      </a:pPr>
                      <a:r>
                        <a:rPr lang="en-IN" sz="1600" dirty="0">
                          <a:effectLst/>
                        </a:rPr>
                        <a:t>Hydrogen production by metal water reaction avoided by design</a:t>
                      </a:r>
                      <a:endParaRPr lang="en-IN" sz="1600" dirty="0">
                        <a:effectLst/>
                        <a:latin typeface="Calibri"/>
                        <a:ea typeface="Times New Roman"/>
                        <a:cs typeface="Mangal"/>
                      </a:endParaRPr>
                    </a:p>
                  </a:txBody>
                  <a:tcPr marL="53668" marR="53668" marT="0" marB="0"/>
                </a:tc>
              </a:tr>
            </a:tbl>
          </a:graphicData>
        </a:graphic>
      </p:graphicFrame>
    </p:spTree>
    <p:extLst>
      <p:ext uri="{BB962C8B-B14F-4D97-AF65-F5344CB8AC3E}">
        <p14:creationId xmlns:p14="http://schemas.microsoft.com/office/powerpoint/2010/main" xmlns="" val="1273624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186750671"/>
              </p:ext>
            </p:extLst>
          </p:nvPr>
        </p:nvGraphicFramePr>
        <p:xfrm>
          <a:off x="175702" y="640874"/>
          <a:ext cx="8964488" cy="4696968"/>
        </p:xfrm>
        <a:graphic>
          <a:graphicData uri="http://schemas.openxmlformats.org/drawingml/2006/table">
            <a:tbl>
              <a:tblPr firstRow="1" firstCol="1" bandRow="1">
                <a:tableStyleId>{69012ECD-51FC-41F1-AA8D-1B2483CD663E}</a:tableStyleId>
              </a:tblPr>
              <a:tblGrid>
                <a:gridCol w="1679768"/>
                <a:gridCol w="5233000"/>
                <a:gridCol w="2051720"/>
              </a:tblGrid>
              <a:tr h="582822">
                <a:tc>
                  <a:txBody>
                    <a:bodyPr/>
                    <a:lstStyle/>
                    <a:p>
                      <a:pPr algn="ctr">
                        <a:lnSpc>
                          <a:spcPct val="115000"/>
                        </a:lnSpc>
                        <a:spcAft>
                          <a:spcPts val="0"/>
                        </a:spcAft>
                      </a:pPr>
                      <a:r>
                        <a:rPr lang="en-IN" sz="2400" dirty="0">
                          <a:effectLst/>
                        </a:rPr>
                        <a:t>Design Target</a:t>
                      </a:r>
                      <a:endParaRPr lang="en-IN" sz="2400" dirty="0">
                        <a:effectLst/>
                        <a:latin typeface="Calibri"/>
                        <a:ea typeface="Times New Roman"/>
                        <a:cs typeface="Mangal"/>
                      </a:endParaRPr>
                    </a:p>
                  </a:txBody>
                  <a:tcPr marL="64401" marR="64401" marT="0" marB="0"/>
                </a:tc>
                <a:tc>
                  <a:txBody>
                    <a:bodyPr/>
                    <a:lstStyle/>
                    <a:p>
                      <a:pPr algn="ctr">
                        <a:lnSpc>
                          <a:spcPct val="115000"/>
                        </a:lnSpc>
                        <a:spcAft>
                          <a:spcPts val="0"/>
                        </a:spcAft>
                      </a:pPr>
                      <a:r>
                        <a:rPr lang="en-IN" sz="2400" dirty="0">
                          <a:effectLst/>
                        </a:rPr>
                        <a:t>Safety System</a:t>
                      </a:r>
                      <a:endParaRPr lang="en-IN" sz="2400" dirty="0">
                        <a:effectLst/>
                        <a:latin typeface="Calibri"/>
                        <a:ea typeface="Times New Roman"/>
                        <a:cs typeface="Mangal"/>
                      </a:endParaRPr>
                    </a:p>
                  </a:txBody>
                  <a:tcPr marL="64401" marR="64401" marT="0" marB="0"/>
                </a:tc>
                <a:tc>
                  <a:txBody>
                    <a:bodyPr/>
                    <a:lstStyle/>
                    <a:p>
                      <a:pPr marL="228600" algn="ctr">
                        <a:lnSpc>
                          <a:spcPct val="115000"/>
                        </a:lnSpc>
                        <a:spcAft>
                          <a:spcPts val="0"/>
                        </a:spcAft>
                      </a:pPr>
                      <a:r>
                        <a:rPr lang="en-IN" sz="2400" dirty="0">
                          <a:effectLst/>
                        </a:rPr>
                        <a:t>Accomplishments</a:t>
                      </a:r>
                      <a:endParaRPr lang="en-IN" sz="2400" dirty="0">
                        <a:effectLst/>
                        <a:latin typeface="Calibri"/>
                        <a:ea typeface="Times New Roman"/>
                        <a:cs typeface="Mangal"/>
                      </a:endParaRPr>
                    </a:p>
                  </a:txBody>
                  <a:tcPr marL="64401" marR="64401" marT="0" marB="0"/>
                </a:tc>
              </a:tr>
              <a:tr h="1083301">
                <a:tc>
                  <a:txBody>
                    <a:bodyPr/>
                    <a:lstStyle/>
                    <a:p>
                      <a:pPr>
                        <a:lnSpc>
                          <a:spcPct val="115000"/>
                        </a:lnSpc>
                        <a:spcAft>
                          <a:spcPts val="0"/>
                        </a:spcAft>
                      </a:pPr>
                      <a:r>
                        <a:rPr lang="en-IN" sz="2000" dirty="0">
                          <a:effectLst/>
                        </a:rPr>
                        <a:t>SG Tube rupture </a:t>
                      </a:r>
                      <a:endParaRPr lang="en-IN" sz="2000" dirty="0">
                        <a:effectLst/>
                        <a:latin typeface="Calibri"/>
                        <a:ea typeface="Times New Roman"/>
                        <a:cs typeface="Mangal"/>
                      </a:endParaRPr>
                    </a:p>
                  </a:txBody>
                  <a:tcPr marL="53668" marR="53668" marT="0" marB="0"/>
                </a:tc>
                <a:tc>
                  <a:txBody>
                    <a:bodyPr/>
                    <a:lstStyle/>
                    <a:p>
                      <a:pPr marL="342900" lvl="0" indent="-342900">
                        <a:lnSpc>
                          <a:spcPct val="115000"/>
                        </a:lnSpc>
                        <a:spcAft>
                          <a:spcPts val="0"/>
                        </a:spcAft>
                        <a:buFont typeface="Symbol"/>
                        <a:buChar char=""/>
                      </a:pPr>
                      <a:r>
                        <a:rPr lang="en-IN" sz="2000" dirty="0" smtClean="0">
                          <a:solidFill>
                            <a:srgbClr val="FF0000"/>
                          </a:solidFill>
                          <a:effectLst/>
                        </a:rPr>
                        <a:t>For single SG tube rupture, the</a:t>
                      </a:r>
                      <a:r>
                        <a:rPr lang="en-IN" sz="2000" baseline="0" dirty="0" smtClean="0">
                          <a:solidFill>
                            <a:srgbClr val="FF0000"/>
                          </a:solidFill>
                          <a:effectLst/>
                        </a:rPr>
                        <a:t> required SG is isolated</a:t>
                      </a:r>
                    </a:p>
                  </a:txBody>
                  <a:tcPr marL="53668" marR="53668" marT="0" marB="0"/>
                </a:tc>
                <a:tc>
                  <a:txBody>
                    <a:bodyPr/>
                    <a:lstStyle/>
                    <a:p>
                      <a:pPr marL="47625">
                        <a:lnSpc>
                          <a:spcPct val="115000"/>
                        </a:lnSpc>
                        <a:spcAft>
                          <a:spcPts val="0"/>
                        </a:spcAft>
                      </a:pPr>
                      <a:r>
                        <a:rPr lang="en-IN" sz="2000" dirty="0">
                          <a:effectLst/>
                        </a:rPr>
                        <a:t>Clad temperature below 400 °C, No hydrogen generation</a:t>
                      </a:r>
                      <a:endParaRPr lang="en-IN" sz="2000" dirty="0">
                        <a:effectLst/>
                        <a:latin typeface="Calibri"/>
                        <a:ea typeface="Times New Roman"/>
                        <a:cs typeface="Mangal"/>
                      </a:endParaRPr>
                    </a:p>
                  </a:txBody>
                  <a:tcPr marL="53668" marR="53668" marT="0" marB="0"/>
                </a:tc>
              </a:tr>
              <a:tr h="188400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IN" sz="2000" dirty="0" smtClean="0">
                          <a:effectLst/>
                          <a:latin typeface="+mn-lt"/>
                          <a:ea typeface="Times New Roman"/>
                          <a:cs typeface="Mangal"/>
                          <a:hlinkClick r:id="rId2" action="ppaction://hlinksldjump"/>
                        </a:rPr>
                        <a:t>SG</a:t>
                      </a:r>
                      <a:r>
                        <a:rPr lang="en-IN" sz="2000" baseline="0" dirty="0" smtClean="0">
                          <a:effectLst/>
                          <a:latin typeface="+mn-lt"/>
                          <a:ea typeface="Times New Roman"/>
                          <a:cs typeface="Mangal"/>
                          <a:hlinkClick r:id="rId2" action="ppaction://hlinksldjump"/>
                        </a:rPr>
                        <a:t> Tube rupture with in-containment </a:t>
                      </a:r>
                      <a:r>
                        <a:rPr lang="en-IN" sz="2000" b="1" kern="1200" baseline="0" dirty="0" smtClean="0">
                          <a:solidFill>
                            <a:schemeClr val="tx1"/>
                          </a:solidFill>
                          <a:effectLst/>
                          <a:latin typeface="+mn-lt"/>
                          <a:ea typeface="Times New Roman"/>
                          <a:cs typeface="Mangal"/>
                          <a:hlinkClick r:id="rId2" action="ppaction://hlinksldjump"/>
                        </a:rPr>
                        <a:t>MSLB + NO ECC</a:t>
                      </a:r>
                      <a:endParaRPr lang="en-IN" sz="2000" b="1" kern="1200" baseline="0" dirty="0" smtClean="0">
                        <a:solidFill>
                          <a:schemeClr val="tx1"/>
                        </a:solidFill>
                        <a:effectLst/>
                        <a:latin typeface="+mn-lt"/>
                        <a:ea typeface="Times New Roman"/>
                        <a:cs typeface="Mangal"/>
                      </a:endParaRPr>
                    </a:p>
                    <a:p>
                      <a:pPr>
                        <a:lnSpc>
                          <a:spcPct val="115000"/>
                        </a:lnSpc>
                        <a:spcAft>
                          <a:spcPts val="0"/>
                        </a:spcAft>
                      </a:pPr>
                      <a:endParaRPr lang="en-IN" sz="2000" dirty="0">
                        <a:effectLst/>
                        <a:latin typeface="Calibri"/>
                        <a:ea typeface="Times New Roman"/>
                        <a:cs typeface="Mangal"/>
                      </a:endParaRPr>
                    </a:p>
                  </a:txBody>
                  <a:tcPr marL="53668" marR="53668" marT="0" marB="0"/>
                </a:tc>
                <a:tc>
                  <a:txBody>
                    <a:bodyPr/>
                    <a:lstStyle/>
                    <a:p>
                      <a:pPr marL="285750" lvl="0" indent="-285750">
                        <a:buFont typeface="Arial" pitchFamily="34" charset="0"/>
                        <a:buChar char="•"/>
                      </a:pPr>
                      <a:r>
                        <a:rPr lang="en-IN" sz="2000" dirty="0" smtClean="0">
                          <a:solidFill>
                            <a:srgbClr val="FF0000"/>
                          </a:solidFill>
                        </a:rPr>
                        <a:t>Since containment is submerged in water, the steam is condensed, collected in sump surrounding RPV</a:t>
                      </a:r>
                    </a:p>
                    <a:p>
                      <a:pPr marL="285750" lvl="0" indent="-285750">
                        <a:buFont typeface="Arial" pitchFamily="34" charset="0"/>
                        <a:buChar char="•"/>
                      </a:pPr>
                      <a:r>
                        <a:rPr lang="en-IN" sz="2000" dirty="0" smtClean="0">
                          <a:solidFill>
                            <a:srgbClr val="FF0000"/>
                          </a:solidFill>
                        </a:rPr>
                        <a:t>Heat sink is available surrounding RPV. </a:t>
                      </a:r>
                    </a:p>
                    <a:p>
                      <a:pPr marL="285750" lvl="0" indent="-285750">
                        <a:buFont typeface="Arial" pitchFamily="34" charset="0"/>
                        <a:buChar char="•"/>
                      </a:pPr>
                      <a:r>
                        <a:rPr lang="en-IN" sz="2000" b="0" dirty="0" smtClean="0">
                          <a:solidFill>
                            <a:srgbClr val="FF0000"/>
                          </a:solidFill>
                        </a:rPr>
                        <a:t>Decay heat from core is removed by natural convection/radiation of steam/air mixture through vessel wall </a:t>
                      </a:r>
                    </a:p>
                  </a:txBody>
                  <a:tcPr marL="53668" marR="53668" marT="0" marB="0"/>
                </a:tc>
                <a:tc>
                  <a:txBody>
                    <a:bodyPr/>
                    <a:lstStyle/>
                    <a:p>
                      <a:pPr marL="47625" marR="0" indent="0" algn="l" defTabSz="914400" rtl="0" eaLnBrk="1" fontAlgn="auto" latinLnBrk="0" hangingPunct="1">
                        <a:lnSpc>
                          <a:spcPct val="115000"/>
                        </a:lnSpc>
                        <a:spcBef>
                          <a:spcPts val="0"/>
                        </a:spcBef>
                        <a:spcAft>
                          <a:spcPts val="0"/>
                        </a:spcAft>
                        <a:buClrTx/>
                        <a:buSzTx/>
                        <a:buFontTx/>
                        <a:buNone/>
                        <a:tabLst/>
                        <a:defRPr/>
                      </a:pPr>
                      <a:r>
                        <a:rPr lang="en-IN" sz="2000" dirty="0" smtClean="0">
                          <a:effectLst/>
                        </a:rPr>
                        <a:t>No hydrogen generation</a:t>
                      </a:r>
                      <a:endParaRPr lang="en-IN" sz="2000" dirty="0" smtClean="0">
                        <a:effectLst/>
                        <a:latin typeface="+mn-lt"/>
                        <a:ea typeface="Times New Roman"/>
                        <a:cs typeface="Mangal"/>
                      </a:endParaRPr>
                    </a:p>
                    <a:p>
                      <a:pPr marL="47625">
                        <a:lnSpc>
                          <a:spcPct val="115000"/>
                        </a:lnSpc>
                        <a:spcAft>
                          <a:spcPts val="0"/>
                        </a:spcAft>
                      </a:pPr>
                      <a:endParaRPr lang="en-IN" sz="2000" dirty="0">
                        <a:effectLst/>
                        <a:latin typeface="Calibri"/>
                        <a:ea typeface="Times New Roman"/>
                        <a:cs typeface="Mangal"/>
                      </a:endParaRPr>
                    </a:p>
                  </a:txBody>
                  <a:tcPr marL="53668" marR="53668" marT="0" marB="0"/>
                </a:tc>
              </a:tr>
            </a:tbl>
          </a:graphicData>
        </a:graphic>
      </p:graphicFrame>
      <p:sp>
        <p:nvSpPr>
          <p:cNvPr id="5" name="Title 1"/>
          <p:cNvSpPr>
            <a:spLocks noGrp="1"/>
          </p:cNvSpPr>
          <p:nvPr>
            <p:ph type="title"/>
          </p:nvPr>
        </p:nvSpPr>
        <p:spPr>
          <a:xfrm>
            <a:off x="0" y="0"/>
            <a:ext cx="9144000" cy="609600"/>
          </a:xfrm>
        </p:spPr>
        <p:txBody>
          <a:bodyPr>
            <a:noAutofit/>
          </a:bodyPr>
          <a:lstStyle/>
          <a:p>
            <a:r>
              <a:rPr lang="en-IN" sz="2000" b="1" dirty="0"/>
              <a:t>Design features of PSIR for accomplishment of safety under all conditions</a:t>
            </a:r>
            <a:endParaRPr lang="en-IN" sz="2000" dirty="0"/>
          </a:p>
        </p:txBody>
      </p:sp>
      <p:sp>
        <p:nvSpPr>
          <p:cNvPr id="2" name="Right Arrow 1">
            <a:hlinkClick r:id="" action="ppaction://noaction"/>
          </p:cNvPr>
          <p:cNvSpPr/>
          <p:nvPr/>
        </p:nvSpPr>
        <p:spPr>
          <a:xfrm>
            <a:off x="8153400" y="653415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15980194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4313977" y="1990821"/>
            <a:ext cx="2718546" cy="4534523"/>
          </a:xfrm>
          <a:prstGeom prst="round2SameRect">
            <a:avLst>
              <a:gd name="adj1" fmla="val 50000"/>
              <a:gd name="adj2"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grpSp>
        <p:nvGrpSpPr>
          <p:cNvPr id="4" name="Group 27"/>
          <p:cNvGrpSpPr/>
          <p:nvPr/>
        </p:nvGrpSpPr>
        <p:grpSpPr>
          <a:xfrm>
            <a:off x="5158199" y="2406751"/>
            <a:ext cx="1102032" cy="3911953"/>
            <a:chOff x="2788512" y="1049710"/>
            <a:chExt cx="1804645" cy="7770762"/>
          </a:xfrm>
        </p:grpSpPr>
        <p:sp>
          <p:nvSpPr>
            <p:cNvPr id="47" name="Round Same Side Corner Rectangle 46"/>
            <p:cNvSpPr/>
            <p:nvPr/>
          </p:nvSpPr>
          <p:spPr>
            <a:xfrm rot="10800000">
              <a:off x="3020362" y="5834288"/>
              <a:ext cx="1368152" cy="2986184"/>
            </a:xfrm>
            <a:prstGeom prst="round2SameRect">
              <a:avLst>
                <a:gd name="adj1" fmla="val 50000"/>
                <a:gd name="adj2" fmla="val 0"/>
              </a:avLst>
            </a:prstGeom>
            <a:gradFill flip="none" rotWithShape="1">
              <a:gsLst>
                <a:gs pos="100000">
                  <a:schemeClr val="accent1">
                    <a:shade val="30000"/>
                    <a:satMod val="115000"/>
                    <a:alpha val="0"/>
                  </a:schemeClr>
                </a:gs>
                <a:gs pos="16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8" name="Round Same Side Corner Rectangle 47"/>
            <p:cNvSpPr/>
            <p:nvPr/>
          </p:nvSpPr>
          <p:spPr>
            <a:xfrm flipV="1">
              <a:off x="2792961" y="5667411"/>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9" name="Rectangle 48"/>
            <p:cNvSpPr/>
            <p:nvPr/>
          </p:nvSpPr>
          <p:spPr>
            <a:xfrm>
              <a:off x="3493459" y="7103776"/>
              <a:ext cx="444359" cy="831493"/>
            </a:xfrm>
            <a:prstGeom prst="rect">
              <a:avLst/>
            </a:prstGeom>
            <a:pattFill prst="dkVert">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0" name="Straight Connector 49"/>
            <p:cNvCxnSpPr/>
            <p:nvPr/>
          </p:nvCxnSpPr>
          <p:spPr>
            <a:xfrm>
              <a:off x="4085030" y="6778201"/>
              <a:ext cx="0" cy="1426588"/>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303504" y="6778201"/>
              <a:ext cx="0" cy="1333985"/>
            </a:xfrm>
            <a:prstGeom prst="line">
              <a:avLst/>
            </a:prstGeom>
          </p:spPr>
          <p:style>
            <a:lnRef idx="3">
              <a:schemeClr val="dk1"/>
            </a:lnRef>
            <a:fillRef idx="0">
              <a:schemeClr val="dk1"/>
            </a:fillRef>
            <a:effectRef idx="2">
              <a:schemeClr val="dk1"/>
            </a:effectRef>
            <a:fontRef idx="minor">
              <a:schemeClr val="tx1"/>
            </a:fontRef>
          </p:style>
        </p:cxnSp>
        <p:sp>
          <p:nvSpPr>
            <p:cNvPr id="52" name="Round Same Side Corner Rectangle 51"/>
            <p:cNvSpPr/>
            <p:nvPr/>
          </p:nvSpPr>
          <p:spPr>
            <a:xfrm>
              <a:off x="2991736" y="1049710"/>
              <a:ext cx="1381919" cy="4433780"/>
            </a:xfrm>
            <a:prstGeom prst="round2SameRect">
              <a:avLst>
                <a:gd name="adj1" fmla="val 50000"/>
                <a:gd name="adj2" fmla="val 0"/>
              </a:avLst>
            </a:prstGeom>
            <a:gradFill flip="none" rotWithShape="1">
              <a:gsLst>
                <a:gs pos="100000">
                  <a:schemeClr val="accent1">
                    <a:shade val="30000"/>
                    <a:satMod val="115000"/>
                    <a:alpha val="0"/>
                  </a:schemeClr>
                </a:gs>
                <a:gs pos="50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3" name="Round Same Side Corner Rectangle 52"/>
            <p:cNvSpPr/>
            <p:nvPr/>
          </p:nvSpPr>
          <p:spPr>
            <a:xfrm rot="10800000" flipV="1">
              <a:off x="2788512" y="5477389"/>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4" name="Rectangle 53"/>
            <p:cNvSpPr/>
            <p:nvPr/>
          </p:nvSpPr>
          <p:spPr>
            <a:xfrm>
              <a:off x="3861048" y="2915816"/>
              <a:ext cx="494668" cy="1656184"/>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a:off x="2991736" y="2915816"/>
              <a:ext cx="509272" cy="1656184"/>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p:cNvCxnSpPr/>
            <p:nvPr/>
          </p:nvCxnSpPr>
          <p:spPr>
            <a:xfrm flipH="1">
              <a:off x="3303126" y="4572000"/>
              <a:ext cx="197882" cy="66949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3857975" y="4572000"/>
              <a:ext cx="227055" cy="669494"/>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3303126" y="5220072"/>
              <a:ext cx="0" cy="155813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4085030" y="5241494"/>
              <a:ext cx="0" cy="1558130"/>
            </a:xfrm>
            <a:prstGeom prst="line">
              <a:avLst/>
            </a:prstGeom>
          </p:spPr>
          <p:style>
            <a:lnRef idx="3">
              <a:schemeClr val="dk1"/>
            </a:lnRef>
            <a:fillRef idx="0">
              <a:schemeClr val="dk1"/>
            </a:fillRef>
            <a:effectRef idx="2">
              <a:schemeClr val="dk1"/>
            </a:effectRef>
            <a:fontRef idx="minor">
              <a:schemeClr val="tx1"/>
            </a:fontRef>
          </p:style>
        </p:cxnSp>
      </p:grpSp>
      <p:sp>
        <p:nvSpPr>
          <p:cNvPr id="32" name="Up Arrow 31"/>
          <p:cNvSpPr/>
          <p:nvPr/>
        </p:nvSpPr>
        <p:spPr>
          <a:xfrm>
            <a:off x="5664098" y="5056008"/>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Curved Up Arrow 34"/>
          <p:cNvSpPr/>
          <p:nvPr/>
        </p:nvSpPr>
        <p:spPr>
          <a:xfrm rot="10597117">
            <a:off x="5387092" y="3225415"/>
            <a:ext cx="291565" cy="138540"/>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6" name="Curved Up Arrow 35"/>
          <p:cNvSpPr/>
          <p:nvPr/>
        </p:nvSpPr>
        <p:spPr>
          <a:xfrm rot="11045113" flipH="1">
            <a:off x="5756468" y="3239974"/>
            <a:ext cx="275662" cy="123010"/>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7" name="Down Arrow 36"/>
          <p:cNvSpPr/>
          <p:nvPr/>
        </p:nvSpPr>
        <p:spPr>
          <a:xfrm>
            <a:off x="5382390" y="3458509"/>
            <a:ext cx="117494" cy="180750"/>
          </a:xfrm>
          <a:prstGeom prst="downArrow">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Down Arrow 37"/>
          <p:cNvSpPr/>
          <p:nvPr/>
        </p:nvSpPr>
        <p:spPr>
          <a:xfrm>
            <a:off x="5382390" y="3766385"/>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Down Arrow 38"/>
          <p:cNvSpPr/>
          <p:nvPr/>
        </p:nvSpPr>
        <p:spPr>
          <a:xfrm>
            <a:off x="5323643" y="4258083"/>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Down Arrow 39"/>
          <p:cNvSpPr/>
          <p:nvPr/>
        </p:nvSpPr>
        <p:spPr>
          <a:xfrm>
            <a:off x="5905449" y="3458509"/>
            <a:ext cx="117494" cy="180750"/>
          </a:xfrm>
          <a:prstGeom prst="downArrow">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Down Arrow 40"/>
          <p:cNvSpPr/>
          <p:nvPr/>
        </p:nvSpPr>
        <p:spPr>
          <a:xfrm>
            <a:off x="5905449" y="3768686"/>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Down Arrow 41"/>
          <p:cNvSpPr/>
          <p:nvPr/>
        </p:nvSpPr>
        <p:spPr>
          <a:xfrm>
            <a:off x="5978348" y="4258083"/>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Down Arrow 42"/>
          <p:cNvSpPr/>
          <p:nvPr/>
        </p:nvSpPr>
        <p:spPr>
          <a:xfrm>
            <a:off x="5323643" y="5187228"/>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Down Arrow 43"/>
          <p:cNvSpPr/>
          <p:nvPr/>
        </p:nvSpPr>
        <p:spPr>
          <a:xfrm>
            <a:off x="5988178" y="5169533"/>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Curved Up Arrow 44"/>
          <p:cNvSpPr/>
          <p:nvPr/>
        </p:nvSpPr>
        <p:spPr>
          <a:xfrm>
            <a:off x="5483467" y="6098612"/>
            <a:ext cx="244813" cy="103473"/>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6" name="Curved Up Arrow 45"/>
          <p:cNvSpPr/>
          <p:nvPr/>
        </p:nvSpPr>
        <p:spPr>
          <a:xfrm rot="262897" flipH="1">
            <a:off x="5664278" y="6090336"/>
            <a:ext cx="212677" cy="103776"/>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6" name="Round Same Side Corner Rectangle 15"/>
          <p:cNvSpPr/>
          <p:nvPr/>
        </p:nvSpPr>
        <p:spPr>
          <a:xfrm rot="16200000">
            <a:off x="5109888" y="4005719"/>
            <a:ext cx="226514" cy="113949"/>
          </a:xfrm>
          <a:prstGeom prst="round2SameRect">
            <a:avLst>
              <a:gd name="adj1" fmla="val 50000"/>
              <a:gd name="adj2" fmla="val 0"/>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ound Same Side Corner Rectangle 16"/>
          <p:cNvSpPr/>
          <p:nvPr/>
        </p:nvSpPr>
        <p:spPr>
          <a:xfrm rot="5400000">
            <a:off x="6091041" y="3401535"/>
            <a:ext cx="226514" cy="113949"/>
          </a:xfrm>
          <a:prstGeom prst="round2SameRect">
            <a:avLst>
              <a:gd name="adj1" fmla="val 500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761185" y="2888627"/>
            <a:ext cx="366813" cy="107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278456" y="2888627"/>
            <a:ext cx="375825" cy="107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1"/>
          <p:cNvGrpSpPr/>
          <p:nvPr/>
        </p:nvGrpSpPr>
        <p:grpSpPr>
          <a:xfrm rot="1056516">
            <a:off x="5318313" y="5983971"/>
            <a:ext cx="251447" cy="91808"/>
            <a:chOff x="5400092" y="4862095"/>
            <a:chExt cx="212407" cy="80704"/>
          </a:xfrm>
        </p:grpSpPr>
        <p:sp>
          <p:nvSpPr>
            <p:cNvPr id="60" name="Teardrop 59"/>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Teardrop 60"/>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8" name="Group 64"/>
          <p:cNvGrpSpPr/>
          <p:nvPr/>
        </p:nvGrpSpPr>
        <p:grpSpPr>
          <a:xfrm rot="1056516">
            <a:off x="5852131" y="5996069"/>
            <a:ext cx="251447" cy="91808"/>
            <a:chOff x="5400092" y="4862095"/>
            <a:chExt cx="212407" cy="80704"/>
          </a:xfrm>
        </p:grpSpPr>
        <p:sp>
          <p:nvSpPr>
            <p:cNvPr id="66" name="Teardrop 65"/>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Teardrop 66"/>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8" name="Rectangle 67"/>
          <p:cNvSpPr/>
          <p:nvPr/>
        </p:nvSpPr>
        <p:spPr>
          <a:xfrm>
            <a:off x="5406066" y="6030149"/>
            <a:ext cx="45719" cy="288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69" name="Rectangle 68"/>
          <p:cNvSpPr/>
          <p:nvPr/>
        </p:nvSpPr>
        <p:spPr>
          <a:xfrm>
            <a:off x="5968448" y="6069795"/>
            <a:ext cx="45719" cy="2885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0" name="Up Arrow 69"/>
          <p:cNvSpPr/>
          <p:nvPr/>
        </p:nvSpPr>
        <p:spPr>
          <a:xfrm>
            <a:off x="5664098" y="4367085"/>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Cloud 72"/>
          <p:cNvSpPr/>
          <p:nvPr/>
        </p:nvSpPr>
        <p:spPr>
          <a:xfrm>
            <a:off x="5442202" y="2532304"/>
            <a:ext cx="231047" cy="199164"/>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a:off x="5700493" y="2532304"/>
            <a:ext cx="244097" cy="214220"/>
          </a:xfrm>
          <a:prstGeom prst="clou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Up Arrow 74"/>
          <p:cNvSpPr/>
          <p:nvPr/>
        </p:nvSpPr>
        <p:spPr>
          <a:xfrm>
            <a:off x="5664098" y="3615848"/>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3060927" y="1844824"/>
            <a:ext cx="281694" cy="46805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8064731" y="1844824"/>
            <a:ext cx="281694" cy="468051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2360254" y="1747859"/>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64" name="Rectangle 63"/>
          <p:cNvSpPr/>
          <p:nvPr/>
        </p:nvSpPr>
        <p:spPr>
          <a:xfrm>
            <a:off x="8064731" y="1764727"/>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2" name="Rectangle 71"/>
          <p:cNvSpPr/>
          <p:nvPr/>
        </p:nvSpPr>
        <p:spPr>
          <a:xfrm rot="18876034">
            <a:off x="2941966" y="1097775"/>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6" name="Rectangle 75"/>
          <p:cNvSpPr/>
          <p:nvPr/>
        </p:nvSpPr>
        <p:spPr>
          <a:xfrm rot="13500000">
            <a:off x="6384117" y="1071447"/>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7" name="Rectangle 76"/>
          <p:cNvSpPr/>
          <p:nvPr/>
        </p:nvSpPr>
        <p:spPr>
          <a:xfrm rot="13500000">
            <a:off x="7315344" y="1017149"/>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8" name="Rectangle 77"/>
          <p:cNvSpPr/>
          <p:nvPr/>
        </p:nvSpPr>
        <p:spPr>
          <a:xfrm rot="18876034">
            <a:off x="2057141" y="1030472"/>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9" name="Rectangle 78"/>
          <p:cNvSpPr/>
          <p:nvPr/>
        </p:nvSpPr>
        <p:spPr>
          <a:xfrm>
            <a:off x="4676077" y="350072"/>
            <a:ext cx="2028432"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1" name="Rectangle 80"/>
          <p:cNvSpPr/>
          <p:nvPr/>
        </p:nvSpPr>
        <p:spPr>
          <a:xfrm>
            <a:off x="3746984" y="350072"/>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2" name="Rectangle 81"/>
          <p:cNvSpPr/>
          <p:nvPr/>
        </p:nvSpPr>
        <p:spPr>
          <a:xfrm>
            <a:off x="6699855" y="323473"/>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cxnSp>
        <p:nvCxnSpPr>
          <p:cNvPr id="88" name="Straight Connector 87"/>
          <p:cNvCxnSpPr/>
          <p:nvPr/>
        </p:nvCxnSpPr>
        <p:spPr>
          <a:xfrm>
            <a:off x="3201775" y="1802451"/>
            <a:ext cx="4862956" cy="0"/>
          </a:xfrm>
          <a:prstGeom prst="line">
            <a:avLst/>
          </a:prstGeom>
        </p:spPr>
        <p:style>
          <a:lnRef idx="1">
            <a:schemeClr val="dk1"/>
          </a:lnRef>
          <a:fillRef idx="0">
            <a:schemeClr val="dk1"/>
          </a:fillRef>
          <a:effectRef idx="0">
            <a:schemeClr val="dk1"/>
          </a:effectRef>
          <a:fontRef idx="minor">
            <a:schemeClr val="tx1"/>
          </a:fontRef>
        </p:style>
      </p:cxnSp>
      <p:sp>
        <p:nvSpPr>
          <p:cNvPr id="91" name="Rectangle 90"/>
          <p:cNvSpPr/>
          <p:nvPr/>
        </p:nvSpPr>
        <p:spPr>
          <a:xfrm rot="5400000">
            <a:off x="5534160" y="4036427"/>
            <a:ext cx="309700" cy="52602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107"/>
          <p:cNvGrpSpPr/>
          <p:nvPr/>
        </p:nvGrpSpPr>
        <p:grpSpPr>
          <a:xfrm>
            <a:off x="3342622" y="1813209"/>
            <a:ext cx="4658878" cy="4715974"/>
            <a:chOff x="2160485" y="1813209"/>
            <a:chExt cx="4658878" cy="4715974"/>
          </a:xfrm>
        </p:grpSpPr>
        <p:sp>
          <p:nvSpPr>
            <p:cNvPr id="92" name="Rectangle 91"/>
            <p:cNvSpPr/>
            <p:nvPr/>
          </p:nvSpPr>
          <p:spPr>
            <a:xfrm>
              <a:off x="2160485" y="1813209"/>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Rectangle 100"/>
            <p:cNvSpPr/>
            <p:nvPr/>
          </p:nvSpPr>
          <p:spPr>
            <a:xfrm>
              <a:off x="5875391" y="1830696"/>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Right Triangle 101"/>
            <p:cNvSpPr/>
            <p:nvPr/>
          </p:nvSpPr>
          <p:spPr>
            <a:xfrm rot="10800000">
              <a:off x="5206114" y="1826597"/>
              <a:ext cx="668545" cy="1169114"/>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Right Triangle 102"/>
            <p:cNvSpPr/>
            <p:nvPr/>
          </p:nvSpPr>
          <p:spPr>
            <a:xfrm rot="10800000" flipH="1">
              <a:off x="3114310" y="1844862"/>
              <a:ext cx="648159" cy="1169114"/>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Rounded Rectangle 103"/>
            <p:cNvSpPr/>
            <p:nvPr/>
          </p:nvSpPr>
          <p:spPr>
            <a:xfrm>
              <a:off x="3383121" y="1830696"/>
              <a:ext cx="2046854" cy="160125"/>
            </a:xfrm>
            <a:prstGeom prst="round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Isosceles Triangle 105"/>
            <p:cNvSpPr/>
            <p:nvPr/>
          </p:nvSpPr>
          <p:spPr>
            <a:xfrm rot="19393075">
              <a:off x="3124812" y="2027202"/>
              <a:ext cx="1008112" cy="22575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Isosceles Triangle 106"/>
            <p:cNvSpPr/>
            <p:nvPr/>
          </p:nvSpPr>
          <p:spPr>
            <a:xfrm rot="1478907">
              <a:off x="4833844" y="1975985"/>
              <a:ext cx="1008112" cy="22575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extBox 4"/>
          <p:cNvSpPr txBox="1"/>
          <p:nvPr/>
        </p:nvSpPr>
        <p:spPr>
          <a:xfrm>
            <a:off x="50747" y="90730"/>
            <a:ext cx="2851437" cy="1077218"/>
          </a:xfrm>
          <a:prstGeom prst="rect">
            <a:avLst/>
          </a:prstGeom>
          <a:noFill/>
        </p:spPr>
        <p:txBody>
          <a:bodyPr wrap="square" rtlCol="0">
            <a:spAutoFit/>
          </a:bodyPr>
          <a:lstStyle/>
          <a:p>
            <a:r>
              <a:rPr lang="en-IN" sz="3200" b="1" dirty="0" smtClean="0"/>
              <a:t>Passive Poison injection</a:t>
            </a:r>
            <a:endParaRPr lang="en-IN" sz="3200" b="1" dirty="0"/>
          </a:p>
        </p:txBody>
      </p:sp>
      <p:grpSp>
        <p:nvGrpSpPr>
          <p:cNvPr id="10" name="Group 6"/>
          <p:cNvGrpSpPr/>
          <p:nvPr/>
        </p:nvGrpSpPr>
        <p:grpSpPr>
          <a:xfrm>
            <a:off x="4480928" y="3736818"/>
            <a:ext cx="282609" cy="987582"/>
            <a:chOff x="3215892" y="3105716"/>
            <a:chExt cx="294147" cy="1358326"/>
          </a:xfrm>
        </p:grpSpPr>
        <p:sp>
          <p:nvSpPr>
            <p:cNvPr id="80" name="Flowchart: Delay 79"/>
            <p:cNvSpPr/>
            <p:nvPr/>
          </p:nvSpPr>
          <p:spPr>
            <a:xfrm rot="16200000">
              <a:off x="3231901" y="3089707"/>
              <a:ext cx="262019" cy="294037"/>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Flowchart: Delay 85"/>
            <p:cNvSpPr/>
            <p:nvPr/>
          </p:nvSpPr>
          <p:spPr>
            <a:xfrm rot="5400000">
              <a:off x="3232011" y="4186014"/>
              <a:ext cx="262019" cy="294037"/>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7" name="Rectangle 86"/>
            <p:cNvSpPr/>
            <p:nvPr/>
          </p:nvSpPr>
          <p:spPr>
            <a:xfrm>
              <a:off x="3215892" y="3372803"/>
              <a:ext cx="294037" cy="8189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9" name="Flowchart: Delay 88"/>
          <p:cNvSpPr/>
          <p:nvPr/>
        </p:nvSpPr>
        <p:spPr>
          <a:xfrm rot="5400000">
            <a:off x="4521551" y="4482415"/>
            <a:ext cx="201466" cy="282503"/>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Rectangle 92"/>
          <p:cNvSpPr/>
          <p:nvPr/>
        </p:nvSpPr>
        <p:spPr>
          <a:xfrm>
            <a:off x="4488082" y="3936486"/>
            <a:ext cx="269517" cy="6142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p:cNvCxnSpPr/>
          <p:nvPr/>
        </p:nvCxnSpPr>
        <p:spPr>
          <a:xfrm flipH="1">
            <a:off x="4992137" y="2265235"/>
            <a:ext cx="699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983819" y="2266141"/>
            <a:ext cx="14668" cy="1282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91573" y="2265235"/>
            <a:ext cx="0" cy="145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89" idx="3"/>
          </p:cNvCxnSpPr>
          <p:nvPr/>
        </p:nvCxnSpPr>
        <p:spPr>
          <a:xfrm>
            <a:off x="4622284" y="4724400"/>
            <a:ext cx="556" cy="331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622840" y="5056008"/>
            <a:ext cx="28991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16"/>
          <p:cNvGrpSpPr/>
          <p:nvPr/>
        </p:nvGrpSpPr>
        <p:grpSpPr>
          <a:xfrm>
            <a:off x="4848003" y="4849305"/>
            <a:ext cx="223682" cy="245229"/>
            <a:chOff x="5317442" y="3571478"/>
            <a:chExt cx="400552" cy="680886"/>
          </a:xfrm>
        </p:grpSpPr>
        <p:sp>
          <p:nvSpPr>
            <p:cNvPr id="113" name="Flowchart: Delay 112"/>
            <p:cNvSpPr/>
            <p:nvPr/>
          </p:nvSpPr>
          <p:spPr>
            <a:xfrm rot="16200000">
              <a:off x="5430411" y="3458509"/>
              <a:ext cx="174614" cy="4005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5" name="Straight Connector 114"/>
            <p:cNvCxnSpPr>
              <a:stCxn id="113" idx="1"/>
            </p:cNvCxnSpPr>
            <p:nvPr/>
          </p:nvCxnSpPr>
          <p:spPr>
            <a:xfrm>
              <a:off x="5517718" y="3746092"/>
              <a:ext cx="0" cy="316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Flowchart: Collate 115"/>
            <p:cNvSpPr/>
            <p:nvPr/>
          </p:nvSpPr>
          <p:spPr>
            <a:xfrm rot="16200000">
              <a:off x="5357039" y="3942834"/>
              <a:ext cx="321358" cy="297702"/>
            </a:xfrm>
            <a:prstGeom prst="flowChartCol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cxnSp>
        <p:nvCxnSpPr>
          <p:cNvPr id="119" name="Straight Connector 118"/>
          <p:cNvCxnSpPr>
            <a:endCxn id="113" idx="3"/>
          </p:cNvCxnSpPr>
          <p:nvPr/>
        </p:nvCxnSpPr>
        <p:spPr>
          <a:xfrm flipH="1">
            <a:off x="4959844" y="3565417"/>
            <a:ext cx="26512" cy="12838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042968" y="5049011"/>
            <a:ext cx="25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5682489" y="2209800"/>
            <a:ext cx="10878" cy="180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5" name="Straight Arrow Connector 134"/>
          <p:cNvCxnSpPr/>
          <p:nvPr/>
        </p:nvCxnSpPr>
        <p:spPr>
          <a:xfrm flipH="1">
            <a:off x="4944606" y="2265235"/>
            <a:ext cx="728644" cy="9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7" name="Straight Arrow Connector 136"/>
          <p:cNvCxnSpPr>
            <a:endCxn id="113" idx="3"/>
          </p:cNvCxnSpPr>
          <p:nvPr/>
        </p:nvCxnSpPr>
        <p:spPr>
          <a:xfrm flipH="1">
            <a:off x="4959844" y="2299800"/>
            <a:ext cx="38643" cy="25495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9" name="Straight Arrow Connector 138"/>
          <p:cNvCxnSpPr>
            <a:stCxn id="86" idx="3"/>
          </p:cNvCxnSpPr>
          <p:nvPr/>
        </p:nvCxnSpPr>
        <p:spPr>
          <a:xfrm>
            <a:off x="4622285" y="4724400"/>
            <a:ext cx="555" cy="3316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1" name="Straight Arrow Connector 140"/>
          <p:cNvCxnSpPr/>
          <p:nvPr/>
        </p:nvCxnSpPr>
        <p:spPr>
          <a:xfrm flipV="1">
            <a:off x="4620526" y="5049011"/>
            <a:ext cx="674442" cy="69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101495" y="2031368"/>
            <a:ext cx="2749942" cy="2862322"/>
          </a:xfrm>
          <a:prstGeom prst="rect">
            <a:avLst/>
          </a:prstGeom>
        </p:spPr>
        <p:txBody>
          <a:bodyPr wrap="square">
            <a:spAutoFit/>
          </a:bodyPr>
          <a:lstStyle/>
          <a:p>
            <a:pPr marL="285750" lvl="0" indent="-285750">
              <a:buFont typeface="Arial" pitchFamily="34" charset="0"/>
              <a:buChar char="•"/>
            </a:pPr>
            <a:r>
              <a:rPr lang="en-IN" sz="2000" dirty="0" smtClean="0"/>
              <a:t>Upon </a:t>
            </a:r>
            <a:r>
              <a:rPr lang="en-IN" sz="2000" dirty="0"/>
              <a:t>high pressure in </a:t>
            </a:r>
            <a:r>
              <a:rPr lang="en-IN" sz="2000" dirty="0" err="1" smtClean="0"/>
              <a:t>pressurizer</a:t>
            </a:r>
            <a:r>
              <a:rPr lang="en-IN" sz="2000" dirty="0" smtClean="0"/>
              <a:t>, </a:t>
            </a:r>
            <a:r>
              <a:rPr lang="en-IN" sz="2000" dirty="0"/>
              <a:t>the </a:t>
            </a:r>
            <a:r>
              <a:rPr lang="en-IN" sz="2000" dirty="0" smtClean="0"/>
              <a:t>Passive Valve </a:t>
            </a:r>
            <a:r>
              <a:rPr lang="en-IN" sz="2000" dirty="0"/>
              <a:t>opens in the poison injection line and it opens the valve for injection of poison in reactor which shuts down the reactor.</a:t>
            </a:r>
          </a:p>
        </p:txBody>
      </p:sp>
      <p:sp>
        <p:nvSpPr>
          <p:cNvPr id="13" name="Flowchart: Collate 12"/>
          <p:cNvSpPr/>
          <p:nvPr/>
        </p:nvSpPr>
        <p:spPr>
          <a:xfrm>
            <a:off x="4876721" y="3372647"/>
            <a:ext cx="194964" cy="150129"/>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 name="Left Arrow 17">
            <a:hlinkClick r:id="rId3" action="ppaction://hlinksldjump"/>
          </p:cNvPr>
          <p:cNvSpPr/>
          <p:nvPr/>
        </p:nvSpPr>
        <p:spPr>
          <a:xfrm>
            <a:off x="8555914" y="6174426"/>
            <a:ext cx="491184" cy="3372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7694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6" dur="500" spd="-100000" fill="hold"/>
                                        <p:tgtEl>
                                          <p:spTgt spid="32"/>
                                        </p:tgtEl>
                                        <p:attrNameLst>
                                          <p:attrName>ppt_x</p:attrName>
                                          <p:attrName>ppt_y</p:attrName>
                                        </p:attrNameLst>
                                      </p:cBhvr>
                                      <p:rCtr x="0" y="1573"/>
                                    </p:animMotion>
                                  </p:childTnLst>
                                </p:cTn>
                              </p:par>
                              <p:par>
                                <p:cTn id="7" presetID="22" presetClass="entr" presetSubtype="2" repeatCount="indefinite"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right)">
                                      <p:cBhvr>
                                        <p:cTn id="9" dur="500"/>
                                        <p:tgtEl>
                                          <p:spTgt spid="35"/>
                                        </p:tgtEl>
                                      </p:cBhvr>
                                    </p:animEffect>
                                  </p:childTnLst>
                                </p:cTn>
                              </p:par>
                              <p:par>
                                <p:cTn id="10" presetID="22" presetClass="entr" presetSubtype="8" repeatCount="indefinite"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2" presetClass="entr" presetSubtype="1" repeatCount="indefinite"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par>
                                <p:cTn id="16" presetID="22" presetClass="entr" presetSubtype="1" repeatCount="indefinite"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45" presetClass="entr" presetSubtype="0" repeatCount="indefinite"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ppt_w</p:attrName>
                                        </p:attrNameLst>
                                      </p:cBhvr>
                                      <p:tavLst>
                                        <p:tav tm="0" fmla="#ppt_w*sin(2.5*pi*$)">
                                          <p:val>
                                            <p:fltVal val="0"/>
                                          </p:val>
                                        </p:tav>
                                        <p:tav tm="100000">
                                          <p:val>
                                            <p:fltVal val="1"/>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par>
                                <p:cTn id="24" presetID="22" presetClass="entr" presetSubtype="1" repeatCount="indefinite"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500"/>
                                        <p:tgtEl>
                                          <p:spTgt spid="41"/>
                                        </p:tgtEl>
                                      </p:cBhvr>
                                    </p:animEffect>
                                  </p:childTnLst>
                                </p:cTn>
                              </p:par>
                              <p:par>
                                <p:cTn id="27" presetID="22" presetClass="entr" presetSubtype="1" repeatCount="indefinite"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up)">
                                      <p:cBhvr>
                                        <p:cTn id="29" dur="500"/>
                                        <p:tgtEl>
                                          <p:spTgt spid="38"/>
                                        </p:tgtEl>
                                      </p:cBhvr>
                                    </p:animEffect>
                                  </p:childTnLst>
                                </p:cTn>
                              </p:par>
                              <p:par>
                                <p:cTn id="30" presetID="22" presetClass="entr" presetSubtype="1" repeatCount="indefinite"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par>
                                <p:cTn id="33" presetID="22" presetClass="entr" presetSubtype="1" repeatCount="indefinite"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500"/>
                                        <p:tgtEl>
                                          <p:spTgt spid="42"/>
                                        </p:tgtEl>
                                      </p:cBhvr>
                                    </p:animEffect>
                                  </p:childTnLst>
                                </p:cTn>
                              </p:par>
                              <p:par>
                                <p:cTn id="36" presetID="22" presetClass="entr" presetSubtype="1" repeatCount="indefinite"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par>
                                <p:cTn id="39" presetID="22" presetClass="entr" presetSubtype="1" repeatCount="indefinite"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up)">
                                      <p:cBhvr>
                                        <p:cTn id="41" dur="500"/>
                                        <p:tgtEl>
                                          <p:spTgt spid="43"/>
                                        </p:tgtEl>
                                      </p:cBhvr>
                                    </p:animEffect>
                                  </p:childTnLst>
                                </p:cTn>
                              </p:par>
                              <p:par>
                                <p:cTn id="42" presetID="45" presetClass="entr" presetSubtype="0" repeatCount="indefinite"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ppt_w</p:attrName>
                                        </p:attrNameLst>
                                      </p:cBhvr>
                                      <p:tavLst>
                                        <p:tav tm="0" fmla="#ppt_w*sin(2.5*pi*$)">
                                          <p:val>
                                            <p:fltVal val="0"/>
                                          </p:val>
                                        </p:tav>
                                        <p:tav tm="100000">
                                          <p:val>
                                            <p:fltVal val="1"/>
                                          </p:val>
                                        </p:tav>
                                      </p:tavLst>
                                    </p:anim>
                                    <p:anim calcmode="lin" valueType="num">
                                      <p:cBhvr>
                                        <p:cTn id="46" dur="500" fill="hold"/>
                                        <p:tgtEl>
                                          <p:spTgt spid="8"/>
                                        </p:tgtEl>
                                        <p:attrNameLst>
                                          <p:attrName>ppt_h</p:attrName>
                                        </p:attrNameLst>
                                      </p:cBhvr>
                                      <p:tavLst>
                                        <p:tav tm="0">
                                          <p:val>
                                            <p:strVal val="#ppt_h"/>
                                          </p:val>
                                        </p:tav>
                                        <p:tav tm="100000">
                                          <p:val>
                                            <p:strVal val="#ppt_h"/>
                                          </p:val>
                                        </p:tav>
                                      </p:tavLst>
                                    </p:anim>
                                  </p:childTnLst>
                                </p:cTn>
                              </p:par>
                              <p:par>
                                <p:cTn id="47" presetID="22" presetClass="entr" presetSubtype="8" repeatCount="indefinite"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par>
                                <p:cTn id="50" presetID="22" presetClass="entr" presetSubtype="2"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par>
                                <p:cTn id="53"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54" dur="500" spd="-100000" fill="hold"/>
                                        <p:tgtEl>
                                          <p:spTgt spid="70"/>
                                        </p:tgtEl>
                                        <p:attrNameLst>
                                          <p:attrName>ppt_x</p:attrName>
                                          <p:attrName>ppt_y</p:attrName>
                                        </p:attrNameLst>
                                      </p:cBhvr>
                                      <p:rCtr x="0" y="1573"/>
                                    </p:animMotion>
                                  </p:childTnLst>
                                </p:cTn>
                              </p:par>
                              <p:par>
                                <p:cTn id="55" presetID="22" presetClass="entr" presetSubtype="4" repeatCount="indefinite"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wipe(down)">
                                      <p:cBhvr>
                                        <p:cTn id="57" dur="500"/>
                                        <p:tgtEl>
                                          <p:spTgt spid="73"/>
                                        </p:tgtEl>
                                      </p:cBhvr>
                                    </p:animEffect>
                                  </p:childTnLst>
                                </p:cTn>
                              </p:par>
                              <p:par>
                                <p:cTn id="58" presetID="22" presetClass="entr" presetSubtype="4" repeatCount="indefinite" fill="hold" grpId="0"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down)">
                                      <p:cBhvr>
                                        <p:cTn id="60" dur="500"/>
                                        <p:tgtEl>
                                          <p:spTgt spid="74"/>
                                        </p:tgtEl>
                                      </p:cBhvr>
                                    </p:animEffect>
                                  </p:childTnLst>
                                </p:cTn>
                              </p:par>
                              <p:par>
                                <p:cTn id="61" presetID="42" presetClass="path" presetSubtype="0" repeatCount="indefinite" accel="50000" decel="50000" fill="hold" grpId="0" nodeType="withEffect">
                                  <p:stCondLst>
                                    <p:cond delay="0"/>
                                  </p:stCondLst>
                                  <p:childTnLst>
                                    <p:animMotion origin="layout" path="M 2.77778E-6 -2.40629E-7 L 2.77778E-6 0.03147 " pathEditMode="relative" rAng="0" ptsTypes="AA">
                                      <p:cBhvr>
                                        <p:cTn id="62" dur="500" spd="-100000" fill="hold"/>
                                        <p:tgtEl>
                                          <p:spTgt spid="75"/>
                                        </p:tgtEl>
                                        <p:attrNameLst>
                                          <p:attrName>ppt_x</p:attrName>
                                          <p:attrName>ppt_y</p:attrName>
                                        </p:attrNameLst>
                                      </p:cBhvr>
                                      <p:rCtr x="0" y="1573"/>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wipe(down)">
                                      <p:cBhvr>
                                        <p:cTn id="67" dur="500"/>
                                        <p:tgtEl>
                                          <p:spTgt spid="130"/>
                                        </p:tgtEl>
                                      </p:cBhvr>
                                    </p:animEffect>
                                  </p:childTnLst>
                                </p:cTn>
                              </p:par>
                            </p:childTnLst>
                          </p:cTn>
                        </p:par>
                        <p:par>
                          <p:cTn id="68" fill="hold">
                            <p:stCondLst>
                              <p:cond delay="500"/>
                            </p:stCondLst>
                            <p:childTnLst>
                              <p:par>
                                <p:cTn id="69" presetID="22" presetClass="entr" presetSubtype="2" fill="hold" nodeType="afterEffect">
                                  <p:stCondLst>
                                    <p:cond delay="0"/>
                                  </p:stCondLst>
                                  <p:childTnLst>
                                    <p:set>
                                      <p:cBhvr>
                                        <p:cTn id="70" dur="1" fill="hold">
                                          <p:stCondLst>
                                            <p:cond delay="0"/>
                                          </p:stCondLst>
                                        </p:cTn>
                                        <p:tgtEl>
                                          <p:spTgt spid="135"/>
                                        </p:tgtEl>
                                        <p:attrNameLst>
                                          <p:attrName>style.visibility</p:attrName>
                                        </p:attrNameLst>
                                      </p:cBhvr>
                                      <p:to>
                                        <p:strVal val="visible"/>
                                      </p:to>
                                    </p:set>
                                    <p:animEffect transition="in" filter="wipe(right)">
                                      <p:cBhvr>
                                        <p:cTn id="71" dur="500"/>
                                        <p:tgtEl>
                                          <p:spTgt spid="135"/>
                                        </p:tgtEl>
                                      </p:cBhvr>
                                    </p:animEffect>
                                  </p:childTnLst>
                                </p:cTn>
                              </p:par>
                            </p:childTnLst>
                          </p:cTn>
                        </p:par>
                        <p:par>
                          <p:cTn id="72" fill="hold">
                            <p:stCondLst>
                              <p:cond delay="1000"/>
                            </p:stCondLst>
                            <p:childTnLst>
                              <p:par>
                                <p:cTn id="73" presetID="22" presetClass="entr" presetSubtype="1" fill="hold" nodeType="afterEffect">
                                  <p:stCondLst>
                                    <p:cond delay="0"/>
                                  </p:stCondLst>
                                  <p:childTnLst>
                                    <p:set>
                                      <p:cBhvr>
                                        <p:cTn id="74" dur="1" fill="hold">
                                          <p:stCondLst>
                                            <p:cond delay="0"/>
                                          </p:stCondLst>
                                        </p:cTn>
                                        <p:tgtEl>
                                          <p:spTgt spid="137"/>
                                        </p:tgtEl>
                                        <p:attrNameLst>
                                          <p:attrName>style.visibility</p:attrName>
                                        </p:attrNameLst>
                                      </p:cBhvr>
                                      <p:to>
                                        <p:strVal val="visible"/>
                                      </p:to>
                                    </p:set>
                                    <p:animEffect transition="in" filter="wipe(up)">
                                      <p:cBhvr>
                                        <p:cTn id="75" dur="500"/>
                                        <p:tgtEl>
                                          <p:spTgt spid="13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39"/>
                                        </p:tgtEl>
                                        <p:attrNameLst>
                                          <p:attrName>style.visibility</p:attrName>
                                        </p:attrNameLst>
                                      </p:cBhvr>
                                      <p:to>
                                        <p:strVal val="visible"/>
                                      </p:to>
                                    </p:set>
                                    <p:animEffect transition="in" filter="wipe(up)">
                                      <p:cBhvr>
                                        <p:cTn id="80" dur="500"/>
                                        <p:tgtEl>
                                          <p:spTgt spid="139"/>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141"/>
                                        </p:tgtEl>
                                        <p:attrNameLst>
                                          <p:attrName>style.visibility</p:attrName>
                                        </p:attrNameLst>
                                      </p:cBhvr>
                                      <p:to>
                                        <p:strVal val="visible"/>
                                      </p:to>
                                    </p:set>
                                    <p:animEffect transition="in" filter="wipe(left)">
                                      <p:cBhvr>
                                        <p:cTn id="84" dur="500"/>
                                        <p:tgtEl>
                                          <p:spTgt spid="141"/>
                                        </p:tgtEl>
                                      </p:cBhvr>
                                    </p:animEffect>
                                  </p:childTnLst>
                                </p:cTn>
                              </p:par>
                            </p:childTnLst>
                          </p:cTn>
                        </p:par>
                        <p:par>
                          <p:cTn id="85" fill="hold">
                            <p:stCondLst>
                              <p:cond delay="1000"/>
                            </p:stCondLst>
                            <p:childTnLst>
                              <p:par>
                                <p:cTn id="86" presetID="22" presetClass="exit" presetSubtype="1" fill="hold" grpId="0" nodeType="afterEffect">
                                  <p:stCondLst>
                                    <p:cond delay="0"/>
                                  </p:stCondLst>
                                  <p:childTnLst>
                                    <p:animEffect transition="out" filter="wipe(up)">
                                      <p:cBhvr>
                                        <p:cTn id="87" dur="2000"/>
                                        <p:tgtEl>
                                          <p:spTgt spid="93"/>
                                        </p:tgtEl>
                                      </p:cBhvr>
                                    </p:animEffect>
                                    <p:set>
                                      <p:cBhvr>
                                        <p:cTn id="88" dur="1" fill="hold">
                                          <p:stCondLst>
                                            <p:cond delay="1999"/>
                                          </p:stCondLst>
                                        </p:cTn>
                                        <p:tgtEl>
                                          <p:spTgt spid="93"/>
                                        </p:tgtEl>
                                        <p:attrNameLst>
                                          <p:attrName>style.visibility</p:attrName>
                                        </p:attrNameLst>
                                      </p:cBhvr>
                                      <p:to>
                                        <p:strVal val="hidden"/>
                                      </p:to>
                                    </p:set>
                                  </p:childTnLst>
                                </p:cTn>
                              </p:par>
                            </p:childTnLst>
                          </p:cTn>
                        </p:par>
                        <p:par>
                          <p:cTn id="89" fill="hold">
                            <p:stCondLst>
                              <p:cond delay="3000"/>
                            </p:stCondLst>
                            <p:childTnLst>
                              <p:par>
                                <p:cTn id="90" presetID="22" presetClass="exit" presetSubtype="1" fill="hold" grpId="0" nodeType="afterEffect">
                                  <p:stCondLst>
                                    <p:cond delay="0"/>
                                  </p:stCondLst>
                                  <p:childTnLst>
                                    <p:animEffect transition="out" filter="wipe(up)">
                                      <p:cBhvr>
                                        <p:cTn id="91" dur="1000"/>
                                        <p:tgtEl>
                                          <p:spTgt spid="89"/>
                                        </p:tgtEl>
                                      </p:cBhvr>
                                    </p:animEffect>
                                    <p:set>
                                      <p:cBhvr>
                                        <p:cTn id="92" dur="1" fill="hold">
                                          <p:stCondLst>
                                            <p:cond delay="999"/>
                                          </p:stCondLst>
                                        </p:cTn>
                                        <p:tgtEl>
                                          <p:spTgt spid="8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repeatCount="4000" fill="hold" grpId="0" nodeType="clickEffect">
                                  <p:stCondLst>
                                    <p:cond delay="0"/>
                                  </p:stCondLst>
                                  <p:childTnLst>
                                    <p:animEffect transition="out" filter="fade">
                                      <p:cBhvr>
                                        <p:cTn id="96" dur="500" tmFilter="0, 0; .2, .5; .8, .5; 1, 0"/>
                                        <p:tgtEl>
                                          <p:spTgt spid="18"/>
                                        </p:tgtEl>
                                      </p:cBhvr>
                                    </p:animEffect>
                                    <p:animScale>
                                      <p:cBhvr>
                                        <p:cTn id="9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70" grpId="0" animBg="1"/>
      <p:bldP spid="73" grpId="0" animBg="1"/>
      <p:bldP spid="74" grpId="0" animBg="1"/>
      <p:bldP spid="75" grpId="0" animBg="1"/>
      <p:bldP spid="89" grpId="0" animBg="1"/>
      <p:bldP spid="93"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4354681" y="2140081"/>
            <a:ext cx="2718546" cy="4385263"/>
          </a:xfrm>
          <a:prstGeom prst="round2SameRect">
            <a:avLst>
              <a:gd name="adj1" fmla="val 50000"/>
              <a:gd name="adj2"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grpSp>
        <p:nvGrpSpPr>
          <p:cNvPr id="4" name="Group 27"/>
          <p:cNvGrpSpPr/>
          <p:nvPr/>
        </p:nvGrpSpPr>
        <p:grpSpPr>
          <a:xfrm>
            <a:off x="5351019" y="2804242"/>
            <a:ext cx="949915" cy="3514462"/>
            <a:chOff x="2788512" y="1049710"/>
            <a:chExt cx="1804645" cy="7770762"/>
          </a:xfrm>
        </p:grpSpPr>
        <p:sp>
          <p:nvSpPr>
            <p:cNvPr id="47" name="Round Same Side Corner Rectangle 46"/>
            <p:cNvSpPr/>
            <p:nvPr/>
          </p:nvSpPr>
          <p:spPr>
            <a:xfrm rot="10800000">
              <a:off x="3020362" y="5834288"/>
              <a:ext cx="1368152" cy="2986184"/>
            </a:xfrm>
            <a:prstGeom prst="round2SameRect">
              <a:avLst>
                <a:gd name="adj1" fmla="val 50000"/>
                <a:gd name="adj2" fmla="val 0"/>
              </a:avLst>
            </a:prstGeom>
            <a:gradFill flip="none" rotWithShape="1">
              <a:gsLst>
                <a:gs pos="100000">
                  <a:schemeClr val="accent1">
                    <a:shade val="30000"/>
                    <a:satMod val="115000"/>
                    <a:alpha val="0"/>
                  </a:schemeClr>
                </a:gs>
                <a:gs pos="16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8" name="Round Same Side Corner Rectangle 47"/>
            <p:cNvSpPr/>
            <p:nvPr/>
          </p:nvSpPr>
          <p:spPr>
            <a:xfrm flipV="1">
              <a:off x="2792961" y="5667411"/>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9" name="Rectangle 48"/>
            <p:cNvSpPr/>
            <p:nvPr/>
          </p:nvSpPr>
          <p:spPr>
            <a:xfrm>
              <a:off x="3521604" y="7115431"/>
              <a:ext cx="342619" cy="831493"/>
            </a:xfrm>
            <a:prstGeom prst="rect">
              <a:avLst/>
            </a:prstGeom>
            <a:pattFill prst="dkVert">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cxnSp>
          <p:nvCxnSpPr>
            <p:cNvPr id="50" name="Straight Connector 49"/>
            <p:cNvCxnSpPr/>
            <p:nvPr/>
          </p:nvCxnSpPr>
          <p:spPr>
            <a:xfrm>
              <a:off x="4085030" y="6778201"/>
              <a:ext cx="0" cy="1426588"/>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303504" y="6778201"/>
              <a:ext cx="0" cy="1333985"/>
            </a:xfrm>
            <a:prstGeom prst="line">
              <a:avLst/>
            </a:prstGeom>
          </p:spPr>
          <p:style>
            <a:lnRef idx="3">
              <a:schemeClr val="dk1"/>
            </a:lnRef>
            <a:fillRef idx="0">
              <a:schemeClr val="dk1"/>
            </a:fillRef>
            <a:effectRef idx="2">
              <a:schemeClr val="dk1"/>
            </a:effectRef>
            <a:fontRef idx="minor">
              <a:schemeClr val="tx1"/>
            </a:fontRef>
          </p:style>
        </p:cxnSp>
        <p:sp>
          <p:nvSpPr>
            <p:cNvPr id="52" name="Round Same Side Corner Rectangle 51"/>
            <p:cNvSpPr/>
            <p:nvPr/>
          </p:nvSpPr>
          <p:spPr>
            <a:xfrm>
              <a:off x="2991736" y="1049710"/>
              <a:ext cx="1381919" cy="4433780"/>
            </a:xfrm>
            <a:prstGeom prst="round2SameRect">
              <a:avLst>
                <a:gd name="adj1" fmla="val 50000"/>
                <a:gd name="adj2" fmla="val 0"/>
              </a:avLst>
            </a:prstGeom>
            <a:gradFill flip="none" rotWithShape="1">
              <a:gsLst>
                <a:gs pos="100000">
                  <a:schemeClr val="accent1">
                    <a:shade val="30000"/>
                    <a:satMod val="115000"/>
                    <a:alpha val="0"/>
                  </a:schemeClr>
                </a:gs>
                <a:gs pos="50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3" name="Round Same Side Corner Rectangle 52"/>
            <p:cNvSpPr/>
            <p:nvPr/>
          </p:nvSpPr>
          <p:spPr>
            <a:xfrm rot="10800000" flipV="1">
              <a:off x="2788512" y="5477389"/>
              <a:ext cx="1800196" cy="190023"/>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4" name="Rectangle 53"/>
            <p:cNvSpPr/>
            <p:nvPr/>
          </p:nvSpPr>
          <p:spPr>
            <a:xfrm>
              <a:off x="3861048" y="2746770"/>
              <a:ext cx="494667" cy="1825230"/>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a:off x="2991735" y="2746770"/>
              <a:ext cx="509273" cy="1825230"/>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p:cNvCxnSpPr/>
            <p:nvPr/>
          </p:nvCxnSpPr>
          <p:spPr>
            <a:xfrm flipH="1">
              <a:off x="3303126" y="4572000"/>
              <a:ext cx="197882" cy="669494"/>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3857975" y="4572000"/>
              <a:ext cx="227055" cy="669494"/>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3303126" y="5220072"/>
              <a:ext cx="0" cy="155813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4085030" y="5241494"/>
              <a:ext cx="0" cy="1558130"/>
            </a:xfrm>
            <a:prstGeom prst="line">
              <a:avLst/>
            </a:prstGeom>
          </p:spPr>
          <p:style>
            <a:lnRef idx="3">
              <a:schemeClr val="dk1"/>
            </a:lnRef>
            <a:fillRef idx="0">
              <a:schemeClr val="dk1"/>
            </a:fillRef>
            <a:effectRef idx="2">
              <a:schemeClr val="dk1"/>
            </a:effectRef>
            <a:fontRef idx="minor">
              <a:schemeClr val="tx1"/>
            </a:fontRef>
          </p:style>
        </p:cxnSp>
      </p:grpSp>
      <p:sp>
        <p:nvSpPr>
          <p:cNvPr id="32" name="Up Arrow 31"/>
          <p:cNvSpPr/>
          <p:nvPr/>
        </p:nvSpPr>
        <p:spPr>
          <a:xfrm>
            <a:off x="5774992" y="5249599"/>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Curved Up Arrow 34"/>
          <p:cNvSpPr/>
          <p:nvPr/>
        </p:nvSpPr>
        <p:spPr>
          <a:xfrm rot="10597117">
            <a:off x="5496337" y="3382108"/>
            <a:ext cx="268799" cy="138416"/>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6" name="Curved Up Arrow 35"/>
          <p:cNvSpPr/>
          <p:nvPr/>
        </p:nvSpPr>
        <p:spPr>
          <a:xfrm rot="11045113" flipH="1">
            <a:off x="5911040" y="3377946"/>
            <a:ext cx="247085" cy="155344"/>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8" name="Down Arrow 37"/>
          <p:cNvSpPr/>
          <p:nvPr/>
        </p:nvSpPr>
        <p:spPr>
          <a:xfrm>
            <a:off x="5524171" y="3766385"/>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Down Arrow 38"/>
          <p:cNvSpPr/>
          <p:nvPr/>
        </p:nvSpPr>
        <p:spPr>
          <a:xfrm>
            <a:off x="5490917" y="4436264"/>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Down Arrow 40"/>
          <p:cNvSpPr/>
          <p:nvPr/>
        </p:nvSpPr>
        <p:spPr>
          <a:xfrm>
            <a:off x="5946153" y="3768686"/>
            <a:ext cx="117494" cy="18075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Down Arrow 41"/>
          <p:cNvSpPr/>
          <p:nvPr/>
        </p:nvSpPr>
        <p:spPr>
          <a:xfrm>
            <a:off x="6028418" y="4441841"/>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Down Arrow 42"/>
          <p:cNvSpPr/>
          <p:nvPr/>
        </p:nvSpPr>
        <p:spPr>
          <a:xfrm>
            <a:off x="5484881" y="5187228"/>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Down Arrow 43"/>
          <p:cNvSpPr/>
          <p:nvPr/>
        </p:nvSpPr>
        <p:spPr>
          <a:xfrm>
            <a:off x="6067900" y="5174153"/>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Curved Up Arrow 44"/>
          <p:cNvSpPr/>
          <p:nvPr/>
        </p:nvSpPr>
        <p:spPr>
          <a:xfrm>
            <a:off x="5539333" y="5934286"/>
            <a:ext cx="244813" cy="103473"/>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6" name="Curved Up Arrow 45"/>
          <p:cNvSpPr/>
          <p:nvPr/>
        </p:nvSpPr>
        <p:spPr>
          <a:xfrm rot="262897" flipH="1">
            <a:off x="5909842" y="5957218"/>
            <a:ext cx="212677" cy="103776"/>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0" name="Rectangle 19"/>
          <p:cNvSpPr/>
          <p:nvPr/>
        </p:nvSpPr>
        <p:spPr>
          <a:xfrm>
            <a:off x="5890669" y="3154123"/>
            <a:ext cx="286886" cy="12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466769" y="3157165"/>
            <a:ext cx="291031" cy="121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61"/>
          <p:cNvGrpSpPr/>
          <p:nvPr/>
        </p:nvGrpSpPr>
        <p:grpSpPr>
          <a:xfrm rot="1056516">
            <a:off x="5535228" y="6071873"/>
            <a:ext cx="238390" cy="82993"/>
            <a:chOff x="5400092" y="4862095"/>
            <a:chExt cx="212407" cy="80704"/>
          </a:xfrm>
        </p:grpSpPr>
        <p:sp>
          <p:nvSpPr>
            <p:cNvPr id="60" name="Teardrop 59"/>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Teardrop 60"/>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68" name="Rectangle 67"/>
          <p:cNvSpPr/>
          <p:nvPr/>
        </p:nvSpPr>
        <p:spPr>
          <a:xfrm flipH="1">
            <a:off x="5629414" y="6124505"/>
            <a:ext cx="45719" cy="19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0" name="Up Arrow 69"/>
          <p:cNvSpPr/>
          <p:nvPr/>
        </p:nvSpPr>
        <p:spPr>
          <a:xfrm>
            <a:off x="5780398" y="4441841"/>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Up Arrow 74"/>
          <p:cNvSpPr/>
          <p:nvPr/>
        </p:nvSpPr>
        <p:spPr>
          <a:xfrm>
            <a:off x="5780399" y="3681099"/>
            <a:ext cx="105473" cy="17517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3101631" y="1844824"/>
            <a:ext cx="281694" cy="46805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8073536" y="1844824"/>
            <a:ext cx="281694" cy="468051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2400958" y="1747859"/>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64" name="Rectangle 63"/>
          <p:cNvSpPr/>
          <p:nvPr/>
        </p:nvSpPr>
        <p:spPr>
          <a:xfrm>
            <a:off x="8105435" y="1764727"/>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2" name="Rectangle 71"/>
          <p:cNvSpPr/>
          <p:nvPr/>
        </p:nvSpPr>
        <p:spPr>
          <a:xfrm rot="18876034">
            <a:off x="2982670" y="1097775"/>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6" name="Rectangle 75"/>
          <p:cNvSpPr/>
          <p:nvPr/>
        </p:nvSpPr>
        <p:spPr>
          <a:xfrm rot="13500000">
            <a:off x="6424821" y="1071447"/>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7" name="Rectangle 76"/>
          <p:cNvSpPr/>
          <p:nvPr/>
        </p:nvSpPr>
        <p:spPr>
          <a:xfrm rot="13500000">
            <a:off x="7356048" y="1017149"/>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8" name="Rectangle 77"/>
          <p:cNvSpPr/>
          <p:nvPr/>
        </p:nvSpPr>
        <p:spPr>
          <a:xfrm rot="18876034">
            <a:off x="2097845" y="1030472"/>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9" name="Rectangle 78"/>
          <p:cNvSpPr/>
          <p:nvPr/>
        </p:nvSpPr>
        <p:spPr>
          <a:xfrm>
            <a:off x="4716781" y="350072"/>
            <a:ext cx="2028432"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1" name="Rectangle 80"/>
          <p:cNvSpPr/>
          <p:nvPr/>
        </p:nvSpPr>
        <p:spPr>
          <a:xfrm>
            <a:off x="3787688" y="350072"/>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2" name="Rectangle 81"/>
          <p:cNvSpPr/>
          <p:nvPr/>
        </p:nvSpPr>
        <p:spPr>
          <a:xfrm>
            <a:off x="6740559" y="323473"/>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10" name="Freeform 9"/>
          <p:cNvSpPr/>
          <p:nvPr/>
        </p:nvSpPr>
        <p:spPr>
          <a:xfrm rot="2484007">
            <a:off x="3384868" y="521011"/>
            <a:ext cx="389847" cy="1036365"/>
          </a:xfrm>
          <a:custGeom>
            <a:avLst/>
            <a:gdLst>
              <a:gd name="connsiteX0" fmla="*/ 518993 w 546296"/>
              <a:gd name="connsiteY0" fmla="*/ 0 h 1021817"/>
              <a:gd name="connsiteX1" fmla="*/ 14026 w 546296"/>
              <a:gd name="connsiteY1" fmla="*/ 150126 h 1021817"/>
              <a:gd name="connsiteX2" fmla="*/ 546289 w 546296"/>
              <a:gd name="connsiteY2" fmla="*/ 245660 h 1021817"/>
              <a:gd name="connsiteX3" fmla="*/ 14026 w 546296"/>
              <a:gd name="connsiteY3" fmla="*/ 341194 h 1021817"/>
              <a:gd name="connsiteX4" fmla="*/ 546289 w 546296"/>
              <a:gd name="connsiteY4" fmla="*/ 518615 h 1021817"/>
              <a:gd name="connsiteX5" fmla="*/ 27674 w 546296"/>
              <a:gd name="connsiteY5" fmla="*/ 586854 h 1021817"/>
              <a:gd name="connsiteX6" fmla="*/ 505346 w 546296"/>
              <a:gd name="connsiteY6" fmla="*/ 777923 h 1021817"/>
              <a:gd name="connsiteX7" fmla="*/ 378 w 546296"/>
              <a:gd name="connsiteY7" fmla="*/ 846162 h 1021817"/>
              <a:gd name="connsiteX8" fmla="*/ 423459 w 546296"/>
              <a:gd name="connsiteY8" fmla="*/ 1009935 h 1021817"/>
              <a:gd name="connsiteX9" fmla="*/ 464402 w 546296"/>
              <a:gd name="connsiteY9" fmla="*/ 996287 h 102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296" h="1021817">
                <a:moveTo>
                  <a:pt x="518993" y="0"/>
                </a:moveTo>
                <a:cubicBezTo>
                  <a:pt x="264235" y="54591"/>
                  <a:pt x="9477" y="109183"/>
                  <a:pt x="14026" y="150126"/>
                </a:cubicBezTo>
                <a:cubicBezTo>
                  <a:pt x="18575" y="191069"/>
                  <a:pt x="546289" y="213815"/>
                  <a:pt x="546289" y="245660"/>
                </a:cubicBezTo>
                <a:cubicBezTo>
                  <a:pt x="546289" y="277505"/>
                  <a:pt x="14026" y="295702"/>
                  <a:pt x="14026" y="341194"/>
                </a:cubicBezTo>
                <a:cubicBezTo>
                  <a:pt x="14026" y="386686"/>
                  <a:pt x="544014" y="477672"/>
                  <a:pt x="546289" y="518615"/>
                </a:cubicBezTo>
                <a:cubicBezTo>
                  <a:pt x="548564" y="559558"/>
                  <a:pt x="34498" y="543636"/>
                  <a:pt x="27674" y="586854"/>
                </a:cubicBezTo>
                <a:cubicBezTo>
                  <a:pt x="20850" y="630072"/>
                  <a:pt x="509895" y="734705"/>
                  <a:pt x="505346" y="777923"/>
                </a:cubicBezTo>
                <a:cubicBezTo>
                  <a:pt x="500797" y="821141"/>
                  <a:pt x="14026" y="807493"/>
                  <a:pt x="378" y="846162"/>
                </a:cubicBezTo>
                <a:cubicBezTo>
                  <a:pt x="-13270" y="884831"/>
                  <a:pt x="346122" y="984914"/>
                  <a:pt x="423459" y="1009935"/>
                </a:cubicBezTo>
                <a:cubicBezTo>
                  <a:pt x="500796" y="1034956"/>
                  <a:pt x="482599" y="1015621"/>
                  <a:pt x="464402" y="996287"/>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12" name="Straight Connector 11"/>
          <p:cNvCxnSpPr/>
          <p:nvPr/>
        </p:nvCxnSpPr>
        <p:spPr>
          <a:xfrm>
            <a:off x="4055039" y="751056"/>
            <a:ext cx="726875"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5384055" y="1515125"/>
            <a:ext cx="18859" cy="183600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356610" y="1526018"/>
            <a:ext cx="2052000" cy="15387"/>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4781914" y="751056"/>
            <a:ext cx="25549" cy="216000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a:off x="3242479" y="1802451"/>
            <a:ext cx="4862956" cy="0"/>
          </a:xfrm>
          <a:prstGeom prst="line">
            <a:avLst/>
          </a:prstGeom>
        </p:spPr>
        <p:style>
          <a:lnRef idx="1">
            <a:schemeClr val="dk1"/>
          </a:lnRef>
          <a:fillRef idx="0">
            <a:schemeClr val="dk1"/>
          </a:fillRef>
          <a:effectRef idx="0">
            <a:schemeClr val="dk1"/>
          </a:effectRef>
          <a:fontRef idx="minor">
            <a:schemeClr val="tx1"/>
          </a:fontRef>
        </p:style>
      </p:cxnSp>
      <p:sp>
        <p:nvSpPr>
          <p:cNvPr id="91" name="Rectangle 90"/>
          <p:cNvSpPr/>
          <p:nvPr/>
        </p:nvSpPr>
        <p:spPr>
          <a:xfrm rot="5400000">
            <a:off x="5574864" y="4036427"/>
            <a:ext cx="309700" cy="52602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107"/>
          <p:cNvGrpSpPr/>
          <p:nvPr/>
        </p:nvGrpSpPr>
        <p:grpSpPr>
          <a:xfrm>
            <a:off x="3383326" y="1813209"/>
            <a:ext cx="4653854" cy="4715974"/>
            <a:chOff x="2160485" y="1813209"/>
            <a:chExt cx="4653854" cy="4715974"/>
          </a:xfrm>
        </p:grpSpPr>
        <p:sp>
          <p:nvSpPr>
            <p:cNvPr id="92" name="Rectangle 91"/>
            <p:cNvSpPr/>
            <p:nvPr/>
          </p:nvSpPr>
          <p:spPr>
            <a:xfrm>
              <a:off x="2160485" y="1813209"/>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1" name="Rectangle 100"/>
            <p:cNvSpPr/>
            <p:nvPr/>
          </p:nvSpPr>
          <p:spPr>
            <a:xfrm>
              <a:off x="5870367" y="1830696"/>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Right Triangle 101"/>
            <p:cNvSpPr/>
            <p:nvPr/>
          </p:nvSpPr>
          <p:spPr>
            <a:xfrm rot="10800000">
              <a:off x="5022161" y="1831056"/>
              <a:ext cx="852498" cy="1238752"/>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Right Triangle 102"/>
            <p:cNvSpPr/>
            <p:nvPr/>
          </p:nvSpPr>
          <p:spPr>
            <a:xfrm rot="10800000" flipH="1">
              <a:off x="3114309" y="1854909"/>
              <a:ext cx="918495" cy="1228431"/>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Rounded Rectangle 103"/>
            <p:cNvSpPr/>
            <p:nvPr/>
          </p:nvSpPr>
          <p:spPr>
            <a:xfrm>
              <a:off x="3383121" y="1830696"/>
              <a:ext cx="2046854" cy="308097"/>
            </a:xfrm>
            <a:prstGeom prst="round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Isosceles Triangle 105"/>
            <p:cNvSpPr/>
            <p:nvPr/>
          </p:nvSpPr>
          <p:spPr>
            <a:xfrm rot="20472796">
              <a:off x="3149412" y="2019022"/>
              <a:ext cx="1008112" cy="30792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Isosceles Triangle 106"/>
            <p:cNvSpPr/>
            <p:nvPr/>
          </p:nvSpPr>
          <p:spPr>
            <a:xfrm rot="1478907">
              <a:off x="4815958" y="1996099"/>
              <a:ext cx="1008112" cy="335629"/>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extBox 4"/>
          <p:cNvSpPr txBox="1"/>
          <p:nvPr/>
        </p:nvSpPr>
        <p:spPr>
          <a:xfrm>
            <a:off x="1645853" y="466382"/>
            <a:ext cx="1445043" cy="923330"/>
          </a:xfrm>
          <a:prstGeom prst="rect">
            <a:avLst/>
          </a:prstGeom>
          <a:noFill/>
        </p:spPr>
        <p:txBody>
          <a:bodyPr wrap="square" rtlCol="0">
            <a:spAutoFit/>
          </a:bodyPr>
          <a:lstStyle/>
          <a:p>
            <a:r>
              <a:rPr lang="en-IN" dirty="0" smtClean="0"/>
              <a:t>Passive </a:t>
            </a:r>
            <a:r>
              <a:rPr lang="en-IN" dirty="0" err="1" smtClean="0"/>
              <a:t>aircooled</a:t>
            </a:r>
            <a:r>
              <a:rPr lang="en-IN" dirty="0" smtClean="0"/>
              <a:t> condenser</a:t>
            </a:r>
            <a:endParaRPr lang="en-IN" dirty="0"/>
          </a:p>
        </p:txBody>
      </p:sp>
      <p:cxnSp>
        <p:nvCxnSpPr>
          <p:cNvPr id="13" name="Straight Arrow Connector 12"/>
          <p:cNvCxnSpPr/>
          <p:nvPr/>
        </p:nvCxnSpPr>
        <p:spPr>
          <a:xfrm>
            <a:off x="2746841" y="928047"/>
            <a:ext cx="8329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913344" y="3384337"/>
            <a:ext cx="787" cy="1831255"/>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4921059" y="5205884"/>
            <a:ext cx="556191" cy="3846"/>
          </a:xfrm>
          <a:prstGeom prst="line">
            <a:avLst/>
          </a:prstGeom>
          <a:ln>
            <a:tailEnd type="triangle"/>
          </a:ln>
        </p:spPr>
        <p:style>
          <a:lnRef idx="1">
            <a:schemeClr val="dk1"/>
          </a:lnRef>
          <a:fillRef idx="0">
            <a:schemeClr val="dk1"/>
          </a:fillRef>
          <a:effectRef idx="0">
            <a:schemeClr val="dk1"/>
          </a:effectRef>
          <a:fontRef idx="minor">
            <a:schemeClr val="tx1"/>
          </a:fontRef>
        </p:style>
      </p:cxnSp>
      <p:grpSp>
        <p:nvGrpSpPr>
          <p:cNvPr id="9" name="Group 104"/>
          <p:cNvGrpSpPr/>
          <p:nvPr/>
        </p:nvGrpSpPr>
        <p:grpSpPr>
          <a:xfrm rot="1056516">
            <a:off x="5885704" y="6077961"/>
            <a:ext cx="238390" cy="82993"/>
            <a:chOff x="5400092" y="4862095"/>
            <a:chExt cx="212407" cy="80704"/>
          </a:xfrm>
        </p:grpSpPr>
        <p:sp>
          <p:nvSpPr>
            <p:cNvPr id="109" name="Teardrop 108"/>
            <p:cNvSpPr/>
            <p:nvPr/>
          </p:nvSpPr>
          <p:spPr>
            <a:xfrm>
              <a:off x="5400092" y="4897080"/>
              <a:ext cx="108012" cy="45719"/>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ardrop 109"/>
            <p:cNvSpPr/>
            <p:nvPr/>
          </p:nvSpPr>
          <p:spPr>
            <a:xfrm rot="10800000">
              <a:off x="5512871" y="4862095"/>
              <a:ext cx="99628" cy="39393"/>
            </a:xfrm>
            <a:prstGeom prst="teardrop">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11" name="Rectangle 110"/>
          <p:cNvSpPr/>
          <p:nvPr/>
        </p:nvSpPr>
        <p:spPr>
          <a:xfrm flipH="1">
            <a:off x="5996180" y="6124505"/>
            <a:ext cx="45719" cy="19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29" name="Rounded Rectangle 28"/>
          <p:cNvSpPr/>
          <p:nvPr/>
        </p:nvSpPr>
        <p:spPr>
          <a:xfrm>
            <a:off x="4498697" y="2924944"/>
            <a:ext cx="818674" cy="479559"/>
          </a:xfrm>
          <a:prstGeom prst="roundRect">
            <a:avLst/>
          </a:prstGeom>
          <a:gradFill flip="none" rotWithShape="1">
            <a:gsLst>
              <a:gs pos="0">
                <a:schemeClr val="bg1"/>
              </a:gs>
              <a:gs pos="50000">
                <a:schemeClr val="accent1">
                  <a:tint val="44500"/>
                  <a:satMod val="160000"/>
                </a:schemeClr>
              </a:gs>
              <a:gs pos="100000">
                <a:schemeClr val="tx2">
                  <a:lumMod val="75000"/>
                </a:schemeClr>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27"/>
          <p:cNvGrpSpPr/>
          <p:nvPr/>
        </p:nvGrpSpPr>
        <p:grpSpPr>
          <a:xfrm>
            <a:off x="4945107" y="3021198"/>
            <a:ext cx="192631" cy="324054"/>
            <a:chOff x="3419872" y="2976111"/>
            <a:chExt cx="239179" cy="412165"/>
          </a:xfrm>
        </p:grpSpPr>
        <p:sp>
          <p:nvSpPr>
            <p:cNvPr id="31" name="Oval 30"/>
            <p:cNvSpPr/>
            <p:nvPr/>
          </p:nvSpPr>
          <p:spPr>
            <a:xfrm>
              <a:off x="3501008" y="2976111"/>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p:cNvSpPr/>
            <p:nvPr/>
          </p:nvSpPr>
          <p:spPr>
            <a:xfrm>
              <a:off x="3503852" y="3307447"/>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4" name="Straight Connector 33"/>
            <p:cNvCxnSpPr>
              <a:stCxn id="31" idx="3"/>
            </p:cNvCxnSpPr>
            <p:nvPr/>
          </p:nvCxnSpPr>
          <p:spPr>
            <a:xfrm flipH="1">
              <a:off x="3419872" y="3045103"/>
              <a:ext cx="93097" cy="38238"/>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p:cNvCxnSpPr/>
            <p:nvPr/>
          </p:nvCxnSpPr>
          <p:spPr>
            <a:xfrm>
              <a:off x="3419872" y="3083341"/>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17" name="Straight Connector 116"/>
            <p:cNvCxnSpPr>
              <a:endCxn id="114" idx="1"/>
            </p:cNvCxnSpPr>
            <p:nvPr/>
          </p:nvCxnSpPr>
          <p:spPr>
            <a:xfrm>
              <a:off x="3431844" y="3270529"/>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3659051" y="3098413"/>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p:nvPr/>
          </p:nvCxnSpPr>
          <p:spPr>
            <a:xfrm>
              <a:off x="3567777" y="3034586"/>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22" name="Straight Connector 121"/>
            <p:cNvCxnSpPr>
              <a:endCxn id="114" idx="7"/>
            </p:cNvCxnSpPr>
            <p:nvPr/>
          </p:nvCxnSpPr>
          <p:spPr>
            <a:xfrm flipH="1">
              <a:off x="3573567" y="3286070"/>
              <a:ext cx="75781" cy="33214"/>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p:cNvCxnSpPr>
              <a:stCxn id="31" idx="4"/>
              <a:endCxn id="114" idx="0"/>
            </p:cNvCxnSpPr>
            <p:nvPr/>
          </p:nvCxnSpPr>
          <p:spPr>
            <a:xfrm>
              <a:off x="3541846" y="3056940"/>
              <a:ext cx="2844" cy="250507"/>
            </a:xfrm>
            <a:prstGeom prst="line">
              <a:avLst/>
            </a:prstGeom>
          </p:spPr>
          <p:style>
            <a:lnRef idx="2">
              <a:schemeClr val="dk1"/>
            </a:lnRef>
            <a:fillRef idx="0">
              <a:schemeClr val="dk1"/>
            </a:fillRef>
            <a:effectRef idx="1">
              <a:schemeClr val="dk1"/>
            </a:effectRef>
            <a:fontRef idx="minor">
              <a:schemeClr val="tx1"/>
            </a:fontRef>
          </p:style>
        </p:cxnSp>
      </p:grpSp>
      <p:grpSp>
        <p:nvGrpSpPr>
          <p:cNvPr id="14" name="Group 128"/>
          <p:cNvGrpSpPr/>
          <p:nvPr/>
        </p:nvGrpSpPr>
        <p:grpSpPr>
          <a:xfrm>
            <a:off x="4683678" y="3019212"/>
            <a:ext cx="192631" cy="324054"/>
            <a:chOff x="3419872" y="2976111"/>
            <a:chExt cx="239179" cy="412165"/>
          </a:xfrm>
        </p:grpSpPr>
        <p:sp>
          <p:nvSpPr>
            <p:cNvPr id="130" name="Oval 129"/>
            <p:cNvSpPr/>
            <p:nvPr/>
          </p:nvSpPr>
          <p:spPr>
            <a:xfrm>
              <a:off x="3501008" y="2976111"/>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Oval 130"/>
            <p:cNvSpPr/>
            <p:nvPr/>
          </p:nvSpPr>
          <p:spPr>
            <a:xfrm>
              <a:off x="3503852" y="3307447"/>
              <a:ext cx="81676" cy="8082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2" name="Straight Connector 131"/>
            <p:cNvCxnSpPr>
              <a:stCxn id="130" idx="3"/>
            </p:cNvCxnSpPr>
            <p:nvPr/>
          </p:nvCxnSpPr>
          <p:spPr>
            <a:xfrm flipH="1">
              <a:off x="3419872" y="3045103"/>
              <a:ext cx="93097" cy="38238"/>
            </a:xfrm>
            <a:prstGeom prst="line">
              <a:avLst/>
            </a:prstGeom>
          </p:spPr>
          <p:style>
            <a:lnRef idx="2">
              <a:schemeClr val="dk1"/>
            </a:lnRef>
            <a:fillRef idx="0">
              <a:schemeClr val="dk1"/>
            </a:fillRef>
            <a:effectRef idx="1">
              <a:schemeClr val="dk1"/>
            </a:effectRef>
            <a:fontRef idx="minor">
              <a:schemeClr val="tx1"/>
            </a:fontRef>
          </p:style>
        </p:cxnSp>
        <p:cxnSp>
          <p:nvCxnSpPr>
            <p:cNvPr id="133" name="Straight Connector 132"/>
            <p:cNvCxnSpPr/>
            <p:nvPr/>
          </p:nvCxnSpPr>
          <p:spPr>
            <a:xfrm>
              <a:off x="3419872" y="3083341"/>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p:cNvCxnSpPr>
              <a:endCxn id="131" idx="1"/>
            </p:cNvCxnSpPr>
            <p:nvPr/>
          </p:nvCxnSpPr>
          <p:spPr>
            <a:xfrm>
              <a:off x="3431844" y="3270529"/>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a:off x="3659051" y="3098413"/>
              <a:ext cx="0" cy="198000"/>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p:cNvCxnSpPr/>
            <p:nvPr/>
          </p:nvCxnSpPr>
          <p:spPr>
            <a:xfrm>
              <a:off x="3567777" y="3034586"/>
              <a:ext cx="83969" cy="48755"/>
            </a:xfrm>
            <a:prstGeom prst="line">
              <a:avLst/>
            </a:prstGeom>
          </p:spPr>
          <p:style>
            <a:lnRef idx="2">
              <a:schemeClr val="dk1"/>
            </a:lnRef>
            <a:fillRef idx="0">
              <a:schemeClr val="dk1"/>
            </a:fillRef>
            <a:effectRef idx="1">
              <a:schemeClr val="dk1"/>
            </a:effectRef>
            <a:fontRef idx="minor">
              <a:schemeClr val="tx1"/>
            </a:fontRef>
          </p:style>
        </p:cxnSp>
        <p:cxnSp>
          <p:nvCxnSpPr>
            <p:cNvPr id="137" name="Straight Connector 136"/>
            <p:cNvCxnSpPr>
              <a:endCxn id="131" idx="7"/>
            </p:cNvCxnSpPr>
            <p:nvPr/>
          </p:nvCxnSpPr>
          <p:spPr>
            <a:xfrm flipH="1">
              <a:off x="3573567" y="3286070"/>
              <a:ext cx="75781" cy="33214"/>
            </a:xfrm>
            <a:prstGeom prst="line">
              <a:avLst/>
            </a:prstGeom>
          </p:spPr>
          <p:style>
            <a:lnRef idx="2">
              <a:schemeClr val="dk1"/>
            </a:lnRef>
            <a:fillRef idx="0">
              <a:schemeClr val="dk1"/>
            </a:fillRef>
            <a:effectRef idx="1">
              <a:schemeClr val="dk1"/>
            </a:effectRef>
            <a:fontRef idx="minor">
              <a:schemeClr val="tx1"/>
            </a:fontRef>
          </p:style>
        </p:cxnSp>
        <p:cxnSp>
          <p:nvCxnSpPr>
            <p:cNvPr id="138" name="Straight Connector 137"/>
            <p:cNvCxnSpPr>
              <a:stCxn id="130" idx="4"/>
              <a:endCxn id="131" idx="0"/>
            </p:cNvCxnSpPr>
            <p:nvPr/>
          </p:nvCxnSpPr>
          <p:spPr>
            <a:xfrm>
              <a:off x="3541846" y="3056940"/>
              <a:ext cx="2844" cy="250507"/>
            </a:xfrm>
            <a:prstGeom prst="line">
              <a:avLst/>
            </a:prstGeom>
          </p:spPr>
          <p:style>
            <a:lnRef idx="2">
              <a:schemeClr val="dk1"/>
            </a:lnRef>
            <a:fillRef idx="0">
              <a:schemeClr val="dk1"/>
            </a:fillRef>
            <a:effectRef idx="1">
              <a:schemeClr val="dk1"/>
            </a:effectRef>
            <a:fontRef idx="minor">
              <a:schemeClr val="tx1"/>
            </a:fontRef>
          </p:style>
        </p:cxnSp>
      </p:grpSp>
      <p:cxnSp>
        <p:nvCxnSpPr>
          <p:cNvPr id="140" name="Straight Connector 139"/>
          <p:cNvCxnSpPr>
            <a:stCxn id="130" idx="0"/>
            <a:endCxn id="31" idx="0"/>
          </p:cNvCxnSpPr>
          <p:nvPr/>
        </p:nvCxnSpPr>
        <p:spPr>
          <a:xfrm>
            <a:off x="4781915" y="3019212"/>
            <a:ext cx="261429" cy="1986"/>
          </a:xfrm>
          <a:prstGeom prst="line">
            <a:avLst/>
          </a:prstGeom>
        </p:spPr>
        <p:style>
          <a:lnRef idx="2">
            <a:schemeClr val="dk1"/>
          </a:lnRef>
          <a:fillRef idx="0">
            <a:schemeClr val="dk1"/>
          </a:fillRef>
          <a:effectRef idx="1">
            <a:schemeClr val="dk1"/>
          </a:effectRef>
          <a:fontRef idx="minor">
            <a:schemeClr val="tx1"/>
          </a:fontRef>
        </p:style>
      </p:cxnSp>
      <p:cxnSp>
        <p:nvCxnSpPr>
          <p:cNvPr id="142" name="Straight Connector 141"/>
          <p:cNvCxnSpPr>
            <a:stCxn id="131" idx="4"/>
            <a:endCxn id="114" idx="4"/>
          </p:cNvCxnSpPr>
          <p:nvPr/>
        </p:nvCxnSpPr>
        <p:spPr>
          <a:xfrm>
            <a:off x="4784205" y="3343266"/>
            <a:ext cx="261429" cy="1986"/>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flipH="1">
            <a:off x="5317370" y="3369342"/>
            <a:ext cx="703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52" idx="3"/>
          </p:cNvCxnSpPr>
          <p:nvPr/>
        </p:nvCxnSpPr>
        <p:spPr>
          <a:xfrm flipV="1">
            <a:off x="5821692" y="2433125"/>
            <a:ext cx="0" cy="3711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a:off x="4988562" y="2433125"/>
            <a:ext cx="8331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4988562" y="2433125"/>
            <a:ext cx="0" cy="586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6193215" y="5264528"/>
            <a:ext cx="21478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304" t="30833" r="65548" b="54375"/>
          <a:stretch/>
        </p:blipFill>
        <p:spPr bwMode="auto">
          <a:xfrm>
            <a:off x="5875916" y="2578376"/>
            <a:ext cx="205320" cy="238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4495800" y="3429000"/>
            <a:ext cx="434734" cy="307777"/>
          </a:xfrm>
          <a:prstGeom prst="rect">
            <a:avLst/>
          </a:prstGeom>
          <a:noFill/>
        </p:spPr>
        <p:txBody>
          <a:bodyPr wrap="none" rtlCol="0">
            <a:spAutoFit/>
          </a:bodyPr>
          <a:lstStyle/>
          <a:p>
            <a:r>
              <a:rPr lang="en-IN" sz="1400" dirty="0" smtClean="0"/>
              <a:t>IHX</a:t>
            </a:r>
            <a:endParaRPr lang="en-IN" sz="1400" dirty="0"/>
          </a:p>
        </p:txBody>
      </p:sp>
      <p:cxnSp>
        <p:nvCxnSpPr>
          <p:cNvPr id="147" name="Straight Arrow Connector 146"/>
          <p:cNvCxnSpPr/>
          <p:nvPr/>
        </p:nvCxnSpPr>
        <p:spPr>
          <a:xfrm rot="-5400000" flipV="1">
            <a:off x="5345646" y="2244954"/>
            <a:ext cx="1381" cy="39107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48" name="Straight Arrow Connector 147"/>
          <p:cNvCxnSpPr/>
          <p:nvPr/>
        </p:nvCxnSpPr>
        <p:spPr>
          <a:xfrm flipV="1">
            <a:off x="5821692" y="2413172"/>
            <a:ext cx="1381" cy="39107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50" name="Straight Arrow Connector 149"/>
          <p:cNvCxnSpPr/>
          <p:nvPr/>
        </p:nvCxnSpPr>
        <p:spPr>
          <a:xfrm rot="-10800000" flipV="1">
            <a:off x="5009649" y="2531323"/>
            <a:ext cx="1381" cy="39107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152" name="Straight Arrow Connector 151"/>
          <p:cNvCxnSpPr/>
          <p:nvPr/>
        </p:nvCxnSpPr>
        <p:spPr>
          <a:xfrm>
            <a:off x="4921059" y="3652572"/>
            <a:ext cx="0" cy="874067"/>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54" name="Straight Arrow Connector 153"/>
          <p:cNvCxnSpPr/>
          <p:nvPr/>
        </p:nvCxnSpPr>
        <p:spPr>
          <a:xfrm flipV="1">
            <a:off x="4999777" y="5202038"/>
            <a:ext cx="368226" cy="7692"/>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58" name="Straight Arrow Connector 157"/>
          <p:cNvCxnSpPr/>
          <p:nvPr/>
        </p:nvCxnSpPr>
        <p:spPr>
          <a:xfrm flipV="1">
            <a:off x="4801417" y="2519986"/>
            <a:ext cx="1381" cy="391070"/>
          </a:xfrm>
          <a:prstGeom prst="straightConnector1">
            <a:avLst/>
          </a:prstGeom>
          <a:ln>
            <a:solidFill>
              <a:schemeClr val="accent6">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59" name="Straight Arrow Connector 158"/>
          <p:cNvCxnSpPr/>
          <p:nvPr/>
        </p:nvCxnSpPr>
        <p:spPr>
          <a:xfrm rot="-5400000" flipV="1">
            <a:off x="4255132" y="561963"/>
            <a:ext cx="1381" cy="391070"/>
          </a:xfrm>
          <a:prstGeom prst="straightConnector1">
            <a:avLst/>
          </a:prstGeom>
          <a:ln>
            <a:solidFill>
              <a:schemeClr val="accent6">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60" name="Straight Arrow Connector 159"/>
          <p:cNvCxnSpPr/>
          <p:nvPr/>
        </p:nvCxnSpPr>
        <p:spPr>
          <a:xfrm flipV="1">
            <a:off x="3845606" y="1522172"/>
            <a:ext cx="368226" cy="7692"/>
          </a:xfrm>
          <a:prstGeom prst="straightConnector1">
            <a:avLst/>
          </a:prstGeom>
          <a:ln>
            <a:solidFill>
              <a:schemeClr val="tx2">
                <a:lumMod val="60000"/>
                <a:lumOff val="4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62" name="Straight Arrow Connector 161"/>
          <p:cNvCxnSpPr/>
          <p:nvPr/>
        </p:nvCxnSpPr>
        <p:spPr>
          <a:xfrm flipH="1">
            <a:off x="5393239" y="2599717"/>
            <a:ext cx="245" cy="376997"/>
          </a:xfrm>
          <a:prstGeom prst="straightConnector1">
            <a:avLst/>
          </a:prstGeom>
          <a:ln>
            <a:solidFill>
              <a:schemeClr val="tx2">
                <a:lumMod val="60000"/>
                <a:lumOff val="4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64" name="Straight Arrow Connector 163"/>
          <p:cNvCxnSpPr/>
          <p:nvPr/>
        </p:nvCxnSpPr>
        <p:spPr>
          <a:xfrm flipV="1">
            <a:off x="3869551" y="405067"/>
            <a:ext cx="168578" cy="21562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5" name="Straight Arrow Connector 164"/>
          <p:cNvCxnSpPr/>
          <p:nvPr/>
        </p:nvCxnSpPr>
        <p:spPr>
          <a:xfrm flipV="1">
            <a:off x="2467145" y="1852128"/>
            <a:ext cx="245592" cy="2784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7" name="Straight Arrow Connector 166"/>
          <p:cNvCxnSpPr/>
          <p:nvPr/>
        </p:nvCxnSpPr>
        <p:spPr>
          <a:xfrm flipV="1">
            <a:off x="2117954" y="2282952"/>
            <a:ext cx="245592" cy="2784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8" name="Straight Arrow Connector 167"/>
          <p:cNvCxnSpPr/>
          <p:nvPr/>
        </p:nvCxnSpPr>
        <p:spPr>
          <a:xfrm flipV="1">
            <a:off x="4789155" y="1089772"/>
            <a:ext cx="1381" cy="391070"/>
          </a:xfrm>
          <a:prstGeom prst="straightConnector1">
            <a:avLst/>
          </a:prstGeom>
          <a:ln>
            <a:solidFill>
              <a:schemeClr val="accent6">
                <a:lumMod val="75000"/>
              </a:schemeClr>
            </a:solidFill>
            <a:tailEnd type="arrow"/>
          </a:ln>
        </p:spPr>
        <p:style>
          <a:lnRef idx="3">
            <a:schemeClr val="accent1"/>
          </a:lnRef>
          <a:fillRef idx="0">
            <a:schemeClr val="accent1"/>
          </a:fillRef>
          <a:effectRef idx="2">
            <a:schemeClr val="accent1"/>
          </a:effectRef>
          <a:fontRef idx="minor">
            <a:schemeClr val="tx1"/>
          </a:fontRef>
        </p:style>
      </p:cxnSp>
      <p:sp>
        <p:nvSpPr>
          <p:cNvPr id="173" name="TextBox 172"/>
          <p:cNvSpPr txBox="1"/>
          <p:nvPr/>
        </p:nvSpPr>
        <p:spPr>
          <a:xfrm>
            <a:off x="91439" y="20523"/>
            <a:ext cx="2375706" cy="646331"/>
          </a:xfrm>
          <a:prstGeom prst="rect">
            <a:avLst/>
          </a:prstGeom>
          <a:noFill/>
        </p:spPr>
        <p:txBody>
          <a:bodyPr wrap="square" rtlCol="0">
            <a:spAutoFit/>
          </a:bodyPr>
          <a:lstStyle/>
          <a:p>
            <a:r>
              <a:rPr lang="en-IN" sz="3600" dirty="0" smtClean="0"/>
              <a:t>Infinite SBO</a:t>
            </a:r>
            <a:endParaRPr lang="en-IN" sz="3600" dirty="0"/>
          </a:p>
        </p:txBody>
      </p:sp>
      <p:sp>
        <p:nvSpPr>
          <p:cNvPr id="115" name="Rectangle 114"/>
          <p:cNvSpPr/>
          <p:nvPr/>
        </p:nvSpPr>
        <p:spPr>
          <a:xfrm>
            <a:off x="80309" y="2896894"/>
            <a:ext cx="2632428" cy="2940549"/>
          </a:xfrm>
          <a:prstGeom prst="rect">
            <a:avLst/>
          </a:prstGeom>
        </p:spPr>
        <p:txBody>
          <a:bodyPr wrap="square">
            <a:spAutoFit/>
          </a:bodyPr>
          <a:lstStyle/>
          <a:p>
            <a:pPr marL="342900" lvl="0" indent="-342900">
              <a:lnSpc>
                <a:spcPct val="115000"/>
              </a:lnSpc>
              <a:spcAft>
                <a:spcPts val="0"/>
              </a:spcAft>
              <a:buFont typeface="Symbol"/>
              <a:buChar char=""/>
            </a:pPr>
            <a:r>
              <a:rPr lang="en-IN" b="1" dirty="0" smtClean="0">
                <a:solidFill>
                  <a:srgbClr val="0000FF"/>
                </a:solidFill>
              </a:rPr>
              <a:t>During  SBO, heat load is removed by passive air cooled condenser</a:t>
            </a:r>
          </a:p>
          <a:p>
            <a:pPr marL="342900" lvl="0" indent="-342900">
              <a:lnSpc>
                <a:spcPct val="115000"/>
              </a:lnSpc>
              <a:spcAft>
                <a:spcPts val="0"/>
              </a:spcAft>
              <a:buFont typeface="Symbol"/>
              <a:buChar char=""/>
            </a:pPr>
            <a:r>
              <a:rPr lang="en-IN" b="1" dirty="0" smtClean="0">
                <a:solidFill>
                  <a:srgbClr val="0000FF"/>
                </a:solidFill>
              </a:rPr>
              <a:t>The condensate is sent back to RPV  to maintain the circulation for infinite period</a:t>
            </a:r>
            <a:endParaRPr lang="en-IN" b="1" dirty="0">
              <a:solidFill>
                <a:srgbClr val="0000FF"/>
              </a:solidFill>
            </a:endParaRPr>
          </a:p>
        </p:txBody>
      </p:sp>
      <p:sp>
        <p:nvSpPr>
          <p:cNvPr id="116" name="Left Arrow 115">
            <a:hlinkClick r:id="rId4" action="ppaction://hlinksldjump"/>
          </p:cNvPr>
          <p:cNvSpPr/>
          <p:nvPr/>
        </p:nvSpPr>
        <p:spPr>
          <a:xfrm>
            <a:off x="8555914" y="6174426"/>
            <a:ext cx="491184" cy="3372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 xmlns:p14="http://schemas.microsoft.com/office/powerpoint/2010/main" val="129296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00"/>
                                        <p:tgtEl>
                                          <p:spTgt spid="148"/>
                                        </p:tgtEl>
                                      </p:cBhvr>
                                    </p:animEffect>
                                  </p:childTnLst>
                                </p:cTn>
                              </p:par>
                              <p:par>
                                <p:cTn id="8" presetID="22" presetClass="entr" presetSubtype="2" repeatCount="indefinite"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wipe(right)">
                                      <p:cBhvr>
                                        <p:cTn id="10" dur="500"/>
                                        <p:tgtEl>
                                          <p:spTgt spid="147"/>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50"/>
                                        </p:tgtEl>
                                        <p:attrNameLst>
                                          <p:attrName>style.visibility</p:attrName>
                                        </p:attrNameLst>
                                      </p:cBhvr>
                                      <p:to>
                                        <p:strVal val="visible"/>
                                      </p:to>
                                    </p:set>
                                    <p:animEffect transition="in" filter="wipe(up)">
                                      <p:cBhvr>
                                        <p:cTn id="13" dur="500"/>
                                        <p:tgtEl>
                                          <p:spTgt spid="15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Effect transition="in" filter="wipe(up)">
                                      <p:cBhvr>
                                        <p:cTn id="16" dur="500"/>
                                        <p:tgtEl>
                                          <p:spTgt spid="15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wipe(left)">
                                      <p:cBhvr>
                                        <p:cTn id="19" dur="500"/>
                                        <p:tgtEl>
                                          <p:spTgt spid="1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repeatCount="indefinite" fill="hold" nodeType="clickEffect">
                                  <p:stCondLst>
                                    <p:cond delay="0"/>
                                  </p:stCondLst>
                                  <p:childTnLst>
                                    <p:set>
                                      <p:cBhvr>
                                        <p:cTn id="23" dur="1" fill="hold">
                                          <p:stCondLst>
                                            <p:cond delay="0"/>
                                          </p:stCondLst>
                                        </p:cTn>
                                        <p:tgtEl>
                                          <p:spTgt spid="158"/>
                                        </p:tgtEl>
                                        <p:attrNameLst>
                                          <p:attrName>style.visibility</p:attrName>
                                        </p:attrNameLst>
                                      </p:cBhvr>
                                      <p:to>
                                        <p:strVal val="visible"/>
                                      </p:to>
                                    </p:set>
                                    <p:animEffect transition="in" filter="wipe(down)">
                                      <p:cBhvr>
                                        <p:cTn id="24" dur="500"/>
                                        <p:tgtEl>
                                          <p:spTgt spid="158"/>
                                        </p:tgtEl>
                                      </p:cBhvr>
                                    </p:animEffect>
                                  </p:childTnLst>
                                </p:cTn>
                              </p:par>
                              <p:par>
                                <p:cTn id="25" presetID="22" presetClass="entr" presetSubtype="4" repeatCount="indefinite"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down)">
                                      <p:cBhvr>
                                        <p:cTn id="27" dur="500"/>
                                        <p:tgtEl>
                                          <p:spTgt spid="168"/>
                                        </p:tgtEl>
                                      </p:cBhvr>
                                    </p:animEffect>
                                  </p:childTnLst>
                                </p:cTn>
                              </p:par>
                              <p:par>
                                <p:cTn id="28" presetID="22" presetClass="entr" presetSubtype="2" repeatCount="indefinite" fill="hold" nodeType="with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wipe(right)">
                                      <p:cBhvr>
                                        <p:cTn id="30" dur="500"/>
                                        <p:tgtEl>
                                          <p:spTgt spid="159"/>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160"/>
                                        </p:tgtEl>
                                        <p:attrNameLst>
                                          <p:attrName>style.visibility</p:attrName>
                                        </p:attrNameLst>
                                      </p:cBhvr>
                                      <p:to>
                                        <p:strVal val="visible"/>
                                      </p:to>
                                    </p:set>
                                    <p:animEffect transition="in" filter="wipe(left)">
                                      <p:cBhvr>
                                        <p:cTn id="33" dur="500"/>
                                        <p:tgtEl>
                                          <p:spTgt spid="160"/>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162"/>
                                        </p:tgtEl>
                                        <p:attrNameLst>
                                          <p:attrName>style.visibility</p:attrName>
                                        </p:attrNameLst>
                                      </p:cBhvr>
                                      <p:to>
                                        <p:strVal val="visible"/>
                                      </p:to>
                                    </p:set>
                                    <p:animEffect transition="in" filter="wipe(up)">
                                      <p:cBhvr>
                                        <p:cTn id="36" dur="500"/>
                                        <p:tgtEl>
                                          <p:spTgt spid="162"/>
                                        </p:tgtEl>
                                      </p:cBhvr>
                                    </p:animEffect>
                                  </p:childTnLst>
                                </p:cTn>
                              </p:par>
                              <p:par>
                                <p:cTn id="37" presetID="42" presetClass="path" presetSubtype="0" repeatCount="indefinite" accel="50000" decel="50000" fill="hold" nodeType="withEffect">
                                  <p:stCondLst>
                                    <p:cond delay="0"/>
                                  </p:stCondLst>
                                  <p:childTnLst>
                                    <p:animMotion origin="layout" path="M -0.00052 1.48148E-6 L 0.04635 -0.05787 " pathEditMode="relative" rAng="0" ptsTypes="AA">
                                      <p:cBhvr>
                                        <p:cTn id="38" dur="2000" fill="hold"/>
                                        <p:tgtEl>
                                          <p:spTgt spid="164"/>
                                        </p:tgtEl>
                                        <p:attrNameLst>
                                          <p:attrName>ppt_x</p:attrName>
                                          <p:attrName>ppt_y</p:attrName>
                                        </p:attrNameLst>
                                      </p:cBhvr>
                                      <p:rCtr x="2344" y="-2894"/>
                                    </p:animMotion>
                                  </p:childTnLst>
                                </p:cTn>
                              </p:par>
                              <p:par>
                                <p:cTn id="39" presetID="42" presetClass="path" presetSubtype="0" repeatCount="indefinite" accel="50000" decel="50000" fill="hold" nodeType="withEffect">
                                  <p:stCondLst>
                                    <p:cond delay="0"/>
                                  </p:stCondLst>
                                  <p:childTnLst>
                                    <p:animMotion origin="layout" path="M -3.33333E-6 -1.48148E-6 L 0.04723 -0.06296 " pathEditMode="relative" rAng="0" ptsTypes="AA">
                                      <p:cBhvr>
                                        <p:cTn id="40" dur="2000" fill="hold"/>
                                        <p:tgtEl>
                                          <p:spTgt spid="165"/>
                                        </p:tgtEl>
                                        <p:attrNameLst>
                                          <p:attrName>ppt_x</p:attrName>
                                          <p:attrName>ppt_y</p:attrName>
                                        </p:attrNameLst>
                                      </p:cBhvr>
                                      <p:rCtr x="2361" y="-3148"/>
                                    </p:animMotion>
                                  </p:childTnLst>
                                </p:cTn>
                              </p:par>
                              <p:par>
                                <p:cTn id="41" presetID="42" presetClass="path" presetSubtype="0" repeatCount="indefinite" accel="50000" decel="50000" fill="hold" nodeType="withEffect">
                                  <p:stCondLst>
                                    <p:cond delay="0"/>
                                  </p:stCondLst>
                                  <p:childTnLst>
                                    <p:animMotion origin="layout" path="M -0.01493 0.02315 L 0.03819 -0.06273 " pathEditMode="relative" rAng="0" ptsTypes="AA">
                                      <p:cBhvr>
                                        <p:cTn id="42" dur="2000" fill="hold"/>
                                        <p:tgtEl>
                                          <p:spTgt spid="167"/>
                                        </p:tgtEl>
                                        <p:attrNameLst>
                                          <p:attrName>ppt_x</p:attrName>
                                          <p:attrName>ppt_y</p:attrName>
                                        </p:attrNameLst>
                                      </p:cBhvr>
                                      <p:rCtr x="2656" y="-4306"/>
                                    </p:animMotion>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4000" fill="hold" grpId="0" nodeType="clickEffect">
                                  <p:stCondLst>
                                    <p:cond delay="0"/>
                                  </p:stCondLst>
                                  <p:childTnLst>
                                    <p:animEffect transition="out" filter="fade">
                                      <p:cBhvr>
                                        <p:cTn id="46" dur="500" tmFilter="0, 0; .2, .5; .8, .5; 1, 0"/>
                                        <p:tgtEl>
                                          <p:spTgt spid="116"/>
                                        </p:tgtEl>
                                      </p:cBhvr>
                                    </p:animEffect>
                                    <p:animScale>
                                      <p:cBhvr>
                                        <p:cTn id="47" dur="250" autoRev="1" fill="hold"/>
                                        <p:tgtEl>
                                          <p:spTgt spid="1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686800" cy="5256584"/>
          </a:xfrm>
        </p:spPr>
        <p:txBody>
          <a:bodyPr>
            <a:normAutofit/>
          </a:bodyPr>
          <a:lstStyle/>
          <a:p>
            <a:pPr marL="0" lvl="0" indent="0">
              <a:buNone/>
            </a:pPr>
            <a:r>
              <a:rPr lang="en-IN" sz="2000" b="1" dirty="0" smtClean="0"/>
              <a:t>Single SG tube rupture</a:t>
            </a:r>
          </a:p>
          <a:p>
            <a:pPr lvl="0"/>
            <a:r>
              <a:rPr lang="en-IN" sz="2400" dirty="0" smtClean="0"/>
              <a:t>In case of single tube/single bank in 1 SG, the affected SG is isolated. </a:t>
            </a:r>
          </a:p>
          <a:p>
            <a:pPr lvl="0"/>
            <a:r>
              <a:rPr lang="en-IN" sz="2400" dirty="0" smtClean="0"/>
              <a:t>Remaining 3 SGs can cater to the reduced load</a:t>
            </a:r>
          </a:p>
          <a:p>
            <a:pPr lvl="0"/>
            <a:endParaRPr lang="en-IN" sz="2400" dirty="0" smtClean="0"/>
          </a:p>
          <a:p>
            <a:pPr marL="0" lvl="0" indent="0">
              <a:buNone/>
            </a:pPr>
            <a:r>
              <a:rPr lang="en-IN" sz="2400" b="1" dirty="0" smtClean="0"/>
              <a:t>SG tube rupture in multiple trains</a:t>
            </a:r>
          </a:p>
          <a:p>
            <a:pPr lvl="0"/>
            <a:r>
              <a:rPr lang="en-IN" sz="2200" dirty="0" smtClean="0"/>
              <a:t>If tubes are ruptured in </a:t>
            </a:r>
            <a:r>
              <a:rPr lang="en-IN" sz="2200" dirty="0" err="1" smtClean="0"/>
              <a:t>upto</a:t>
            </a:r>
            <a:r>
              <a:rPr lang="en-IN" sz="2200" dirty="0" smtClean="0"/>
              <a:t> 3 SG trains simultaneously, the reactor is shutdown and decay heat can be removed by a single SG</a:t>
            </a:r>
          </a:p>
          <a:p>
            <a:pPr lvl="0"/>
            <a:endParaRPr lang="en-IN" sz="2000" dirty="0"/>
          </a:p>
          <a:p>
            <a:pPr marL="0" lvl="0" indent="0">
              <a:buNone/>
            </a:pPr>
            <a:r>
              <a:rPr lang="en-IN" sz="2400" b="1" dirty="0" smtClean="0"/>
              <a:t>SG tube rupture in all 4 SG trains simultaneously</a:t>
            </a:r>
            <a:endParaRPr lang="en-IN" sz="2400" b="1" dirty="0"/>
          </a:p>
          <a:p>
            <a:endParaRPr lang="en-IN" sz="2400" dirty="0"/>
          </a:p>
        </p:txBody>
      </p:sp>
      <p:sp>
        <p:nvSpPr>
          <p:cNvPr id="5" name="Title 1"/>
          <p:cNvSpPr>
            <a:spLocks noGrp="1"/>
          </p:cNvSpPr>
          <p:nvPr>
            <p:ph type="title"/>
          </p:nvPr>
        </p:nvSpPr>
        <p:spPr>
          <a:xfrm>
            <a:off x="-1136" y="228600"/>
            <a:ext cx="9145136" cy="827524"/>
          </a:xfrm>
        </p:spPr>
        <p:txBody>
          <a:bodyPr>
            <a:normAutofit/>
          </a:bodyPr>
          <a:lstStyle/>
          <a:p>
            <a:pPr marL="0" lvl="0" indent="0"/>
            <a:r>
              <a:rPr lang="en-IN" sz="3600" b="1" dirty="0" smtClean="0"/>
              <a:t>SG Tube rupture</a:t>
            </a:r>
            <a:endParaRPr lang="en-IN" sz="3600" b="1" dirty="0"/>
          </a:p>
        </p:txBody>
      </p:sp>
      <p:sp>
        <p:nvSpPr>
          <p:cNvPr id="4" name="Left Arrow 3">
            <a:hlinkClick r:id="rId2" action="ppaction://hlinksldjump"/>
          </p:cNvPr>
          <p:cNvSpPr/>
          <p:nvPr/>
        </p:nvSpPr>
        <p:spPr>
          <a:xfrm>
            <a:off x="8555914" y="6174426"/>
            <a:ext cx="491184" cy="3372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66313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a:off x="4398152" y="1990821"/>
            <a:ext cx="2718546" cy="4534523"/>
          </a:xfrm>
          <a:prstGeom prst="round2SameRect">
            <a:avLst>
              <a:gd name="adj1" fmla="val 50000"/>
              <a:gd name="adj2"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7" name="Round Same Side Corner Rectangle 46"/>
          <p:cNvSpPr/>
          <p:nvPr/>
        </p:nvSpPr>
        <p:spPr>
          <a:xfrm rot="10800000">
            <a:off x="5383956" y="4815401"/>
            <a:ext cx="835481" cy="1503303"/>
          </a:xfrm>
          <a:prstGeom prst="round2SameRect">
            <a:avLst>
              <a:gd name="adj1" fmla="val 50000"/>
              <a:gd name="adj2" fmla="val 0"/>
            </a:avLst>
          </a:prstGeom>
          <a:gradFill flip="none" rotWithShape="1">
            <a:gsLst>
              <a:gs pos="100000">
                <a:schemeClr val="accent1">
                  <a:shade val="30000"/>
                  <a:satMod val="115000"/>
                  <a:alpha val="0"/>
                </a:schemeClr>
              </a:gs>
              <a:gs pos="16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48" name="Round Same Side Corner Rectangle 47"/>
          <p:cNvSpPr/>
          <p:nvPr/>
        </p:nvSpPr>
        <p:spPr>
          <a:xfrm flipV="1">
            <a:off x="5245091" y="4731392"/>
            <a:ext cx="1099315" cy="95661"/>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cxnSp>
        <p:nvCxnSpPr>
          <p:cNvPr id="50" name="Straight Connector 49"/>
          <p:cNvCxnSpPr/>
          <p:nvPr/>
        </p:nvCxnSpPr>
        <p:spPr>
          <a:xfrm flipH="1">
            <a:off x="6028766" y="5290585"/>
            <a:ext cx="5345" cy="671554"/>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5556861" y="5290585"/>
            <a:ext cx="0" cy="671554"/>
          </a:xfrm>
          <a:prstGeom prst="line">
            <a:avLst/>
          </a:prstGeom>
        </p:spPr>
        <p:style>
          <a:lnRef idx="3">
            <a:schemeClr val="dk1"/>
          </a:lnRef>
          <a:fillRef idx="0">
            <a:schemeClr val="dk1"/>
          </a:fillRef>
          <a:effectRef idx="2">
            <a:schemeClr val="dk1"/>
          </a:effectRef>
          <a:fontRef idx="minor">
            <a:schemeClr val="tx1"/>
          </a:fontRef>
        </p:style>
      </p:cxnSp>
      <p:sp>
        <p:nvSpPr>
          <p:cNvPr id="52" name="Round Same Side Corner Rectangle 51"/>
          <p:cNvSpPr/>
          <p:nvPr/>
        </p:nvSpPr>
        <p:spPr>
          <a:xfrm>
            <a:off x="5366476" y="2406751"/>
            <a:ext cx="843888" cy="2232051"/>
          </a:xfrm>
          <a:prstGeom prst="round2SameRect">
            <a:avLst>
              <a:gd name="adj1" fmla="val 50000"/>
              <a:gd name="adj2" fmla="val 0"/>
            </a:avLst>
          </a:prstGeom>
          <a:gradFill flip="none" rotWithShape="1">
            <a:gsLst>
              <a:gs pos="100000">
                <a:schemeClr val="accent1">
                  <a:shade val="30000"/>
                  <a:satMod val="115000"/>
                  <a:alpha val="0"/>
                </a:schemeClr>
              </a:gs>
              <a:gs pos="50000">
                <a:schemeClr val="tx2">
                  <a:lumMod val="20000"/>
                  <a:lumOff val="80000"/>
                </a:schemeClr>
              </a:gs>
              <a:gs pos="100000">
                <a:schemeClr val="tx2">
                  <a:lumMod val="60000"/>
                  <a:lumOff val="4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3" name="Round Same Side Corner Rectangle 52"/>
          <p:cNvSpPr/>
          <p:nvPr/>
        </p:nvSpPr>
        <p:spPr>
          <a:xfrm rot="10800000" flipV="1">
            <a:off x="5242374" y="4635731"/>
            <a:ext cx="1099315" cy="95661"/>
          </a:xfrm>
          <a:prstGeom prst="round2SameRect">
            <a:avLst>
              <a:gd name="adj1" fmla="val 500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a:p>
        </p:txBody>
      </p:sp>
      <p:sp>
        <p:nvSpPr>
          <p:cNvPr id="54" name="Rectangle 53"/>
          <p:cNvSpPr/>
          <p:nvPr/>
        </p:nvSpPr>
        <p:spPr>
          <a:xfrm>
            <a:off x="5897333" y="3346185"/>
            <a:ext cx="302076" cy="833755"/>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p:cNvSpPr/>
          <p:nvPr/>
        </p:nvSpPr>
        <p:spPr>
          <a:xfrm>
            <a:off x="5366476" y="3346185"/>
            <a:ext cx="310994" cy="833755"/>
          </a:xfrm>
          <a:prstGeom prst="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p:cNvCxnSpPr/>
          <p:nvPr/>
        </p:nvCxnSpPr>
        <p:spPr>
          <a:xfrm flipH="1">
            <a:off x="5556630" y="4179940"/>
            <a:ext cx="120839" cy="337036"/>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5895457" y="4179940"/>
            <a:ext cx="138654" cy="337036"/>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5556630" y="4506192"/>
            <a:ext cx="0" cy="784393"/>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6034111" y="4516977"/>
            <a:ext cx="0" cy="784393"/>
          </a:xfrm>
          <a:prstGeom prst="line">
            <a:avLst/>
          </a:prstGeom>
        </p:spPr>
        <p:style>
          <a:lnRef idx="3">
            <a:schemeClr val="dk1"/>
          </a:lnRef>
          <a:fillRef idx="0">
            <a:schemeClr val="dk1"/>
          </a:fillRef>
          <a:effectRef idx="2">
            <a:schemeClr val="dk1"/>
          </a:effectRef>
          <a:fontRef idx="minor">
            <a:schemeClr val="tx1"/>
          </a:fontRef>
        </p:style>
      </p:cxnSp>
      <p:sp>
        <p:nvSpPr>
          <p:cNvPr id="17" name="Round Same Side Corner Rectangle 16"/>
          <p:cNvSpPr/>
          <p:nvPr/>
        </p:nvSpPr>
        <p:spPr>
          <a:xfrm rot="5400000">
            <a:off x="6175216" y="3401535"/>
            <a:ext cx="226514" cy="113949"/>
          </a:xfrm>
          <a:prstGeom prst="round2SameRect">
            <a:avLst>
              <a:gd name="adj1" fmla="val 50000"/>
              <a:gd name="adj2"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5845360" y="2888627"/>
            <a:ext cx="366813" cy="107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5362631" y="2888627"/>
            <a:ext cx="375825" cy="107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6359853" y="3390155"/>
            <a:ext cx="737962" cy="156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3145102" y="1844824"/>
            <a:ext cx="281694" cy="46805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Rectangle 62"/>
          <p:cNvSpPr/>
          <p:nvPr/>
        </p:nvSpPr>
        <p:spPr>
          <a:xfrm>
            <a:off x="8104780" y="1844824"/>
            <a:ext cx="281694" cy="468051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2444429" y="1747859"/>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64" name="Rectangle 63"/>
          <p:cNvSpPr/>
          <p:nvPr/>
        </p:nvSpPr>
        <p:spPr>
          <a:xfrm>
            <a:off x="8148906" y="1764727"/>
            <a:ext cx="982367" cy="969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2" name="Rectangle 71"/>
          <p:cNvSpPr/>
          <p:nvPr/>
        </p:nvSpPr>
        <p:spPr>
          <a:xfrm rot="18876034">
            <a:off x="3026141" y="1097775"/>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6" name="Rectangle 75"/>
          <p:cNvSpPr/>
          <p:nvPr/>
        </p:nvSpPr>
        <p:spPr>
          <a:xfrm rot="13500000">
            <a:off x="6468292" y="1071447"/>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7" name="Rectangle 76"/>
          <p:cNvSpPr/>
          <p:nvPr/>
        </p:nvSpPr>
        <p:spPr>
          <a:xfrm rot="13500000">
            <a:off x="7399519" y="1017149"/>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8" name="Rectangle 77"/>
          <p:cNvSpPr/>
          <p:nvPr/>
        </p:nvSpPr>
        <p:spPr>
          <a:xfrm rot="18876034">
            <a:off x="2141316" y="1030472"/>
            <a:ext cx="2007570"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79" name="Rectangle 78"/>
          <p:cNvSpPr/>
          <p:nvPr/>
        </p:nvSpPr>
        <p:spPr>
          <a:xfrm>
            <a:off x="4760252" y="350072"/>
            <a:ext cx="2028432" cy="10999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1" name="Rectangle 80"/>
          <p:cNvSpPr/>
          <p:nvPr/>
        </p:nvSpPr>
        <p:spPr>
          <a:xfrm>
            <a:off x="3831159" y="350072"/>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sp>
        <p:nvSpPr>
          <p:cNvPr id="82" name="Rectangle 81"/>
          <p:cNvSpPr/>
          <p:nvPr/>
        </p:nvSpPr>
        <p:spPr>
          <a:xfrm>
            <a:off x="6784030" y="323473"/>
            <a:ext cx="942741" cy="109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c</a:t>
            </a:r>
            <a:endParaRPr lang="en-IN" dirty="0"/>
          </a:p>
        </p:txBody>
      </p:sp>
      <p:cxnSp>
        <p:nvCxnSpPr>
          <p:cNvPr id="88" name="Straight Connector 87"/>
          <p:cNvCxnSpPr/>
          <p:nvPr/>
        </p:nvCxnSpPr>
        <p:spPr>
          <a:xfrm>
            <a:off x="3285950" y="1802451"/>
            <a:ext cx="4862956" cy="0"/>
          </a:xfrm>
          <a:prstGeom prst="line">
            <a:avLst/>
          </a:prstGeom>
        </p:spPr>
        <p:style>
          <a:lnRef idx="1">
            <a:schemeClr val="dk1"/>
          </a:lnRef>
          <a:fillRef idx="0">
            <a:schemeClr val="dk1"/>
          </a:fillRef>
          <a:effectRef idx="0">
            <a:schemeClr val="dk1"/>
          </a:effectRef>
          <a:fontRef idx="minor">
            <a:schemeClr val="tx1"/>
          </a:fontRef>
        </p:style>
      </p:cxnSp>
      <p:sp>
        <p:nvSpPr>
          <p:cNvPr id="91" name="Rectangle 90"/>
          <p:cNvSpPr/>
          <p:nvPr/>
        </p:nvSpPr>
        <p:spPr>
          <a:xfrm rot="5400000">
            <a:off x="5618335" y="4036427"/>
            <a:ext cx="309700" cy="52602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107"/>
          <p:cNvGrpSpPr/>
          <p:nvPr/>
        </p:nvGrpSpPr>
        <p:grpSpPr>
          <a:xfrm>
            <a:off x="3415360" y="1796341"/>
            <a:ext cx="4658878" cy="4715974"/>
            <a:chOff x="2160485" y="1813209"/>
            <a:chExt cx="4658878" cy="4715974"/>
          </a:xfrm>
        </p:grpSpPr>
        <p:sp>
          <p:nvSpPr>
            <p:cNvPr id="92" name="Rectangle 91"/>
            <p:cNvSpPr/>
            <p:nvPr/>
          </p:nvSpPr>
          <p:spPr>
            <a:xfrm>
              <a:off x="2160485" y="1813209"/>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Rectangle 100"/>
            <p:cNvSpPr/>
            <p:nvPr/>
          </p:nvSpPr>
          <p:spPr>
            <a:xfrm>
              <a:off x="5875391" y="1830696"/>
              <a:ext cx="943972" cy="4698487"/>
            </a:xfrm>
            <a:prstGeom prst="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Right Triangle 101"/>
            <p:cNvSpPr/>
            <p:nvPr/>
          </p:nvSpPr>
          <p:spPr>
            <a:xfrm rot="10800000">
              <a:off x="5206114" y="1826597"/>
              <a:ext cx="668545" cy="1169114"/>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Right Triangle 102"/>
            <p:cNvSpPr/>
            <p:nvPr/>
          </p:nvSpPr>
          <p:spPr>
            <a:xfrm rot="10800000" flipH="1">
              <a:off x="3114310" y="1844862"/>
              <a:ext cx="648159" cy="1169114"/>
            </a:xfrm>
            <a:prstGeom prst="r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Rounded Rectangle 103"/>
            <p:cNvSpPr/>
            <p:nvPr/>
          </p:nvSpPr>
          <p:spPr>
            <a:xfrm>
              <a:off x="3383121" y="1830696"/>
              <a:ext cx="2046854" cy="160125"/>
            </a:xfrm>
            <a:prstGeom prst="roundRect">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Isosceles Triangle 105"/>
            <p:cNvSpPr/>
            <p:nvPr/>
          </p:nvSpPr>
          <p:spPr>
            <a:xfrm rot="19393075">
              <a:off x="3124812" y="2027202"/>
              <a:ext cx="1008112" cy="22575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Isosceles Triangle 106"/>
            <p:cNvSpPr/>
            <p:nvPr/>
          </p:nvSpPr>
          <p:spPr>
            <a:xfrm rot="1478907">
              <a:off x="4833844" y="1975985"/>
              <a:ext cx="1008112" cy="225758"/>
            </a:xfrm>
            <a:prstGeom prst="triangle">
              <a:avLst/>
            </a:prstGeom>
            <a:pattFill prst="dashHorz">
              <a:fgClr>
                <a:srgbClr val="0070C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extBox 4"/>
          <p:cNvSpPr txBox="1"/>
          <p:nvPr/>
        </p:nvSpPr>
        <p:spPr>
          <a:xfrm>
            <a:off x="0" y="20665"/>
            <a:ext cx="2935612" cy="1200329"/>
          </a:xfrm>
          <a:prstGeom prst="rect">
            <a:avLst/>
          </a:prstGeom>
          <a:noFill/>
        </p:spPr>
        <p:txBody>
          <a:bodyPr wrap="square" rtlCol="0">
            <a:spAutoFit/>
          </a:bodyPr>
          <a:lstStyle/>
          <a:p>
            <a:r>
              <a:rPr lang="en-IN" sz="2400" dirty="0" smtClean="0"/>
              <a:t>MSLB + multiple SGTR+ No ECC (worst possible accident)</a:t>
            </a:r>
            <a:endParaRPr lang="en-IN" sz="2400" dirty="0"/>
          </a:p>
        </p:txBody>
      </p:sp>
      <p:cxnSp>
        <p:nvCxnSpPr>
          <p:cNvPr id="8" name="Straight Connector 7"/>
          <p:cNvCxnSpPr/>
          <p:nvPr/>
        </p:nvCxnSpPr>
        <p:spPr>
          <a:xfrm>
            <a:off x="4370769" y="4953000"/>
            <a:ext cx="754360" cy="13759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125129" y="5090599"/>
            <a:ext cx="0" cy="1434745"/>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p:cNvCxnSpPr/>
          <p:nvPr/>
        </p:nvCxnSpPr>
        <p:spPr>
          <a:xfrm>
            <a:off x="6416648" y="5090599"/>
            <a:ext cx="0" cy="1415053"/>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a:xfrm flipV="1">
            <a:off x="6387330" y="4953000"/>
            <a:ext cx="729368" cy="154087"/>
          </a:xfrm>
          <a:prstGeom prst="line">
            <a:avLst/>
          </a:prstGeom>
        </p:spPr>
        <p:style>
          <a:lnRef idx="2">
            <a:schemeClr val="dk1"/>
          </a:lnRef>
          <a:fillRef idx="0">
            <a:schemeClr val="dk1"/>
          </a:fillRef>
          <a:effectRef idx="1">
            <a:schemeClr val="dk1"/>
          </a:effectRef>
          <a:fontRef idx="minor">
            <a:schemeClr val="tx1"/>
          </a:fontRef>
        </p:style>
      </p:cxnSp>
      <p:sp>
        <p:nvSpPr>
          <p:cNvPr id="93" name="Cloud 92"/>
          <p:cNvSpPr/>
          <p:nvPr/>
        </p:nvSpPr>
        <p:spPr>
          <a:xfrm>
            <a:off x="6676715" y="3078343"/>
            <a:ext cx="223937" cy="267842"/>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p:cNvSpPr/>
          <p:nvPr/>
        </p:nvSpPr>
        <p:spPr>
          <a:xfrm>
            <a:off x="6499724" y="2590800"/>
            <a:ext cx="325923" cy="388044"/>
          </a:xfrm>
          <a:prstGeom prst="clou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own Arrow 111"/>
          <p:cNvSpPr/>
          <p:nvPr/>
        </p:nvSpPr>
        <p:spPr>
          <a:xfrm rot="20471863">
            <a:off x="6919491" y="2911050"/>
            <a:ext cx="80047" cy="364234"/>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Down Arrow 112"/>
          <p:cNvSpPr/>
          <p:nvPr/>
        </p:nvSpPr>
        <p:spPr>
          <a:xfrm>
            <a:off x="6959515" y="3642825"/>
            <a:ext cx="138300" cy="384713"/>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Down Arrow 113"/>
          <p:cNvSpPr/>
          <p:nvPr/>
        </p:nvSpPr>
        <p:spPr>
          <a:xfrm rot="4361356">
            <a:off x="6722356" y="4712340"/>
            <a:ext cx="88329" cy="380094"/>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Down Arrow 114"/>
          <p:cNvSpPr/>
          <p:nvPr/>
        </p:nvSpPr>
        <p:spPr>
          <a:xfrm>
            <a:off x="6282942" y="5345644"/>
            <a:ext cx="117494" cy="180750"/>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Rectangle 121"/>
          <p:cNvSpPr/>
          <p:nvPr/>
        </p:nvSpPr>
        <p:spPr>
          <a:xfrm>
            <a:off x="5160584" y="6281125"/>
            <a:ext cx="1252964" cy="229588"/>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Rectangle 122"/>
          <p:cNvSpPr/>
          <p:nvPr/>
        </p:nvSpPr>
        <p:spPr>
          <a:xfrm>
            <a:off x="5147259" y="5090599"/>
            <a:ext cx="260559" cy="1228105"/>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Rectangle 123"/>
          <p:cNvSpPr/>
          <p:nvPr/>
        </p:nvSpPr>
        <p:spPr>
          <a:xfrm>
            <a:off x="6192552" y="5090600"/>
            <a:ext cx="224096" cy="1252462"/>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Right Triangle 124"/>
          <p:cNvSpPr/>
          <p:nvPr/>
        </p:nvSpPr>
        <p:spPr>
          <a:xfrm>
            <a:off x="5307320" y="5962139"/>
            <a:ext cx="305273" cy="356566"/>
          </a:xfrm>
          <a:prstGeom prst="rtTriangl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Right Triangle 126"/>
          <p:cNvSpPr/>
          <p:nvPr/>
        </p:nvSpPr>
        <p:spPr>
          <a:xfrm flipH="1">
            <a:off x="5972067" y="6074961"/>
            <a:ext cx="252980" cy="243744"/>
          </a:xfrm>
          <a:prstGeom prst="rtTriangl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25" name="Straight Connector 1024"/>
          <p:cNvCxnSpPr/>
          <p:nvPr/>
        </p:nvCxnSpPr>
        <p:spPr>
          <a:xfrm>
            <a:off x="3887346" y="2823450"/>
            <a:ext cx="1731" cy="3055493"/>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a:off x="7656292" y="2776778"/>
            <a:ext cx="1731" cy="3055493"/>
          </a:xfrm>
          <a:prstGeom prst="line">
            <a:avLst/>
          </a:prstGeom>
        </p:spPr>
        <p:style>
          <a:lnRef idx="2">
            <a:schemeClr val="dk1"/>
          </a:lnRef>
          <a:fillRef idx="0">
            <a:schemeClr val="dk1"/>
          </a:fillRef>
          <a:effectRef idx="1">
            <a:schemeClr val="dk1"/>
          </a:effectRef>
          <a:fontRef idx="minor">
            <a:schemeClr val="tx1"/>
          </a:fontRef>
        </p:style>
      </p:cxnSp>
      <p:sp>
        <p:nvSpPr>
          <p:cNvPr id="1027" name="Rectangle 1026"/>
          <p:cNvSpPr/>
          <p:nvPr/>
        </p:nvSpPr>
        <p:spPr>
          <a:xfrm>
            <a:off x="3145102" y="3372803"/>
            <a:ext cx="254980" cy="348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Down Arrow 138"/>
          <p:cNvSpPr/>
          <p:nvPr/>
        </p:nvSpPr>
        <p:spPr>
          <a:xfrm>
            <a:off x="3552312" y="3733800"/>
            <a:ext cx="117494" cy="524282"/>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Down Arrow 139"/>
          <p:cNvSpPr/>
          <p:nvPr/>
        </p:nvSpPr>
        <p:spPr>
          <a:xfrm>
            <a:off x="3564515" y="5115011"/>
            <a:ext cx="117494" cy="524282"/>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Curved Up Arrow 140"/>
          <p:cNvSpPr/>
          <p:nvPr/>
        </p:nvSpPr>
        <p:spPr>
          <a:xfrm>
            <a:off x="3564515" y="5878943"/>
            <a:ext cx="633989" cy="244331"/>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4" name="Down Arrow 143"/>
          <p:cNvSpPr/>
          <p:nvPr/>
        </p:nvSpPr>
        <p:spPr>
          <a:xfrm rot="10800000">
            <a:off x="4098510" y="5118682"/>
            <a:ext cx="117494" cy="524282"/>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Down Arrow 144"/>
          <p:cNvSpPr/>
          <p:nvPr/>
        </p:nvSpPr>
        <p:spPr>
          <a:xfrm rot="10800000">
            <a:off x="4102201" y="4296602"/>
            <a:ext cx="117494" cy="5242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Down Arrow 145"/>
          <p:cNvSpPr/>
          <p:nvPr/>
        </p:nvSpPr>
        <p:spPr>
          <a:xfrm rot="10800000">
            <a:off x="4126864" y="3367735"/>
            <a:ext cx="117494" cy="5242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Down Arrow 146"/>
          <p:cNvSpPr/>
          <p:nvPr/>
        </p:nvSpPr>
        <p:spPr>
          <a:xfrm rot="12090140">
            <a:off x="4353699" y="2245952"/>
            <a:ext cx="117494" cy="5242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Up Arrow 21"/>
          <p:cNvSpPr/>
          <p:nvPr/>
        </p:nvSpPr>
        <p:spPr>
          <a:xfrm>
            <a:off x="5730804" y="5001101"/>
            <a:ext cx="114556" cy="30416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Up Arrow 128"/>
          <p:cNvSpPr/>
          <p:nvPr/>
        </p:nvSpPr>
        <p:spPr>
          <a:xfrm>
            <a:off x="5739750" y="4027538"/>
            <a:ext cx="105610" cy="51396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p:cNvCxnSpPr/>
          <p:nvPr/>
        </p:nvCxnSpPr>
        <p:spPr>
          <a:xfrm>
            <a:off x="6766520" y="3390155"/>
            <a:ext cx="0" cy="156671"/>
          </a:xfrm>
          <a:prstGeom prst="line">
            <a:avLst/>
          </a:prstGeom>
        </p:spPr>
        <p:style>
          <a:lnRef idx="2">
            <a:schemeClr val="dk1"/>
          </a:lnRef>
          <a:fillRef idx="0">
            <a:schemeClr val="dk1"/>
          </a:fillRef>
          <a:effectRef idx="1">
            <a:schemeClr val="dk1"/>
          </a:effectRef>
          <a:fontRef idx="minor">
            <a:schemeClr val="tx1"/>
          </a:fontRef>
        </p:style>
      </p:cxnSp>
      <p:sp>
        <p:nvSpPr>
          <p:cNvPr id="80" name="Rectangle 79"/>
          <p:cNvSpPr/>
          <p:nvPr/>
        </p:nvSpPr>
        <p:spPr>
          <a:xfrm>
            <a:off x="5687418" y="5436019"/>
            <a:ext cx="209225" cy="418590"/>
          </a:xfrm>
          <a:prstGeom prst="rect">
            <a:avLst/>
          </a:prstGeom>
          <a:pattFill prst="dkVert">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4" name="Curved Up Arrow 83"/>
          <p:cNvSpPr/>
          <p:nvPr/>
        </p:nvSpPr>
        <p:spPr>
          <a:xfrm flipH="1">
            <a:off x="5889412" y="5930096"/>
            <a:ext cx="276251" cy="144866"/>
          </a:xfrm>
          <a:prstGeom prst="curvedUpArrow">
            <a:avLst>
              <a:gd name="adj1" fmla="val 21680"/>
              <a:gd name="adj2" fmla="val 52046"/>
              <a:gd name="adj3" fmla="val 55118"/>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7" name="Down Arrow 86"/>
          <p:cNvSpPr/>
          <p:nvPr/>
        </p:nvSpPr>
        <p:spPr>
          <a:xfrm>
            <a:off x="6058879" y="5148627"/>
            <a:ext cx="138300" cy="384713"/>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0" name="Group 89"/>
          <p:cNvGrpSpPr/>
          <p:nvPr/>
        </p:nvGrpSpPr>
        <p:grpSpPr>
          <a:xfrm>
            <a:off x="4399412" y="2547921"/>
            <a:ext cx="674325" cy="499912"/>
            <a:chOff x="4399412" y="2547921"/>
            <a:chExt cx="674325" cy="499912"/>
          </a:xfrm>
        </p:grpSpPr>
        <p:sp>
          <p:nvSpPr>
            <p:cNvPr id="95" name="Freeform 94"/>
            <p:cNvSpPr/>
            <p:nvPr/>
          </p:nvSpPr>
          <p:spPr>
            <a:xfrm>
              <a:off x="4399412" y="2649561"/>
              <a:ext cx="646279" cy="392657"/>
            </a:xfrm>
            <a:custGeom>
              <a:avLst/>
              <a:gdLst>
                <a:gd name="connsiteX0" fmla="*/ 45654 w 521174"/>
                <a:gd name="connsiteY0" fmla="*/ 368135 h 392657"/>
                <a:gd name="connsiteX1" fmla="*/ 57530 w 521174"/>
                <a:gd name="connsiteY1" fmla="*/ 338446 h 392657"/>
                <a:gd name="connsiteX2" fmla="*/ 63467 w 521174"/>
                <a:gd name="connsiteY2" fmla="*/ 308758 h 392657"/>
                <a:gd name="connsiteX3" fmla="*/ 69405 w 521174"/>
                <a:gd name="connsiteY3" fmla="*/ 290945 h 392657"/>
                <a:gd name="connsiteX4" fmla="*/ 75343 w 521174"/>
                <a:gd name="connsiteY4" fmla="*/ 201880 h 392657"/>
                <a:gd name="connsiteX5" fmla="*/ 99093 w 521174"/>
                <a:gd name="connsiteY5" fmla="*/ 148441 h 392657"/>
                <a:gd name="connsiteX6" fmla="*/ 128782 w 521174"/>
                <a:gd name="connsiteY6" fmla="*/ 118753 h 392657"/>
                <a:gd name="connsiteX7" fmla="*/ 146595 w 521174"/>
                <a:gd name="connsiteY7" fmla="*/ 100940 h 392657"/>
                <a:gd name="connsiteX8" fmla="*/ 164408 w 521174"/>
                <a:gd name="connsiteY8" fmla="*/ 83127 h 392657"/>
                <a:gd name="connsiteX9" fmla="*/ 176283 w 521174"/>
                <a:gd name="connsiteY9" fmla="*/ 65314 h 392657"/>
                <a:gd name="connsiteX10" fmla="*/ 205971 w 521174"/>
                <a:gd name="connsiteY10" fmla="*/ 11875 h 392657"/>
                <a:gd name="connsiteX11" fmla="*/ 485041 w 521174"/>
                <a:gd name="connsiteY11" fmla="*/ 0 h 392657"/>
                <a:gd name="connsiteX12" fmla="*/ 508792 w 521174"/>
                <a:gd name="connsiteY12" fmla="*/ 142504 h 392657"/>
                <a:gd name="connsiteX13" fmla="*/ 520667 w 521174"/>
                <a:gd name="connsiteY13" fmla="*/ 225631 h 392657"/>
                <a:gd name="connsiteX14" fmla="*/ 514730 w 521174"/>
                <a:gd name="connsiteY14" fmla="*/ 385948 h 392657"/>
                <a:gd name="connsiteX15" fmla="*/ 485041 w 521174"/>
                <a:gd name="connsiteY15" fmla="*/ 391885 h 392657"/>
                <a:gd name="connsiteX16" fmla="*/ 229722 w 521174"/>
                <a:gd name="connsiteY16" fmla="*/ 385948 h 392657"/>
                <a:gd name="connsiteX17" fmla="*/ 45654 w 521174"/>
                <a:gd name="connsiteY17" fmla="*/ 385948 h 392657"/>
                <a:gd name="connsiteX18" fmla="*/ 45654 w 521174"/>
                <a:gd name="connsiteY18" fmla="*/ 368135 h 39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174" h="392657">
                  <a:moveTo>
                    <a:pt x="45654" y="368135"/>
                  </a:moveTo>
                  <a:cubicBezTo>
                    <a:pt x="47633" y="360218"/>
                    <a:pt x="54467" y="348655"/>
                    <a:pt x="57530" y="338446"/>
                  </a:cubicBezTo>
                  <a:cubicBezTo>
                    <a:pt x="60430" y="328780"/>
                    <a:pt x="61019" y="318549"/>
                    <a:pt x="63467" y="308758"/>
                  </a:cubicBezTo>
                  <a:cubicBezTo>
                    <a:pt x="64985" y="302686"/>
                    <a:pt x="67426" y="296883"/>
                    <a:pt x="69405" y="290945"/>
                  </a:cubicBezTo>
                  <a:cubicBezTo>
                    <a:pt x="71384" y="261257"/>
                    <a:pt x="71135" y="231335"/>
                    <a:pt x="75343" y="201880"/>
                  </a:cubicBezTo>
                  <a:cubicBezTo>
                    <a:pt x="77811" y="184605"/>
                    <a:pt x="86924" y="162348"/>
                    <a:pt x="99093" y="148441"/>
                  </a:cubicBezTo>
                  <a:cubicBezTo>
                    <a:pt x="108309" y="137909"/>
                    <a:pt x="118886" y="128649"/>
                    <a:pt x="128782" y="118753"/>
                  </a:cubicBezTo>
                  <a:lnTo>
                    <a:pt x="146595" y="100940"/>
                  </a:lnTo>
                  <a:cubicBezTo>
                    <a:pt x="152533" y="95002"/>
                    <a:pt x="159750" y="90114"/>
                    <a:pt x="164408" y="83127"/>
                  </a:cubicBezTo>
                  <a:cubicBezTo>
                    <a:pt x="168366" y="77189"/>
                    <a:pt x="173092" y="71697"/>
                    <a:pt x="176283" y="65314"/>
                  </a:cubicBezTo>
                  <a:cubicBezTo>
                    <a:pt x="183489" y="50902"/>
                    <a:pt x="186151" y="14077"/>
                    <a:pt x="205971" y="11875"/>
                  </a:cubicBezTo>
                  <a:cubicBezTo>
                    <a:pt x="334186" y="-2372"/>
                    <a:pt x="241494" y="6408"/>
                    <a:pt x="485041" y="0"/>
                  </a:cubicBezTo>
                  <a:cubicBezTo>
                    <a:pt x="539478" y="36290"/>
                    <a:pt x="500355" y="3296"/>
                    <a:pt x="508792" y="142504"/>
                  </a:cubicBezTo>
                  <a:cubicBezTo>
                    <a:pt x="512646" y="206100"/>
                    <a:pt x="508576" y="189355"/>
                    <a:pt x="520667" y="225631"/>
                  </a:cubicBezTo>
                  <a:cubicBezTo>
                    <a:pt x="518688" y="279070"/>
                    <a:pt x="525935" y="333659"/>
                    <a:pt x="514730" y="385948"/>
                  </a:cubicBezTo>
                  <a:cubicBezTo>
                    <a:pt x="512615" y="395816"/>
                    <a:pt x="495133" y="391885"/>
                    <a:pt x="485041" y="391885"/>
                  </a:cubicBezTo>
                  <a:cubicBezTo>
                    <a:pt x="399912" y="391885"/>
                    <a:pt x="314828" y="387927"/>
                    <a:pt x="229722" y="385948"/>
                  </a:cubicBezTo>
                  <a:cubicBezTo>
                    <a:pt x="160711" y="362943"/>
                    <a:pt x="205677" y="375624"/>
                    <a:pt x="45654" y="385948"/>
                  </a:cubicBezTo>
                  <a:cubicBezTo>
                    <a:pt x="-56072" y="392511"/>
                    <a:pt x="43675" y="376052"/>
                    <a:pt x="45654" y="368135"/>
                  </a:cubicBezTo>
                  <a:close/>
                </a:path>
              </a:pathLst>
            </a:custGeom>
            <a:gradFill flip="none" rotWithShape="1">
              <a:gsLst>
                <a:gs pos="0">
                  <a:srgbClr val="0000FF"/>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6" name="Straight Connector 95"/>
            <p:cNvCxnSpPr/>
            <p:nvPr/>
          </p:nvCxnSpPr>
          <p:spPr>
            <a:xfrm>
              <a:off x="4425737" y="3036613"/>
              <a:ext cx="648000" cy="0"/>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p:cNvCxnSpPr/>
            <p:nvPr/>
          </p:nvCxnSpPr>
          <p:spPr>
            <a:xfrm flipV="1">
              <a:off x="5055710" y="2547921"/>
              <a:ext cx="0" cy="499912"/>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a:off x="4599803" y="2649561"/>
              <a:ext cx="46403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9" name="Straight Connector 98"/>
          <p:cNvCxnSpPr/>
          <p:nvPr/>
        </p:nvCxnSpPr>
        <p:spPr>
          <a:xfrm>
            <a:off x="4589376" y="3046050"/>
            <a:ext cx="10427" cy="1894808"/>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Connector 99"/>
          <p:cNvCxnSpPr/>
          <p:nvPr/>
        </p:nvCxnSpPr>
        <p:spPr>
          <a:xfrm>
            <a:off x="4589376" y="4946220"/>
            <a:ext cx="797140" cy="6780"/>
          </a:xfrm>
          <a:prstGeom prst="line">
            <a:avLst/>
          </a:prstGeom>
        </p:spPr>
        <p:style>
          <a:lnRef idx="2">
            <a:schemeClr val="dk1"/>
          </a:lnRef>
          <a:fillRef idx="0">
            <a:schemeClr val="dk1"/>
          </a:fillRef>
          <a:effectRef idx="1">
            <a:schemeClr val="dk1"/>
          </a:effectRef>
          <a:fontRef idx="minor">
            <a:schemeClr val="tx1"/>
          </a:fontRef>
        </p:style>
      </p:cxnSp>
      <p:sp>
        <p:nvSpPr>
          <p:cNvPr id="105" name="Down Arrow 104"/>
          <p:cNvSpPr/>
          <p:nvPr/>
        </p:nvSpPr>
        <p:spPr>
          <a:xfrm rot="16200000">
            <a:off x="4971826" y="4809515"/>
            <a:ext cx="145328" cy="245136"/>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Down Arrow 107"/>
          <p:cNvSpPr/>
          <p:nvPr/>
        </p:nvSpPr>
        <p:spPr>
          <a:xfrm>
            <a:off x="4516712" y="4250420"/>
            <a:ext cx="145328" cy="245136"/>
          </a:xfrm>
          <a:prstGeom prst="downArrow">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Curved Up Arrow 108"/>
          <p:cNvSpPr/>
          <p:nvPr/>
        </p:nvSpPr>
        <p:spPr>
          <a:xfrm rot="10800000" flipH="1">
            <a:off x="5799033" y="3117470"/>
            <a:ext cx="276251" cy="144866"/>
          </a:xfrm>
          <a:prstGeom prst="curvedUpArrow">
            <a:avLst>
              <a:gd name="adj1" fmla="val 21680"/>
              <a:gd name="adj2" fmla="val 52046"/>
              <a:gd name="adj3" fmla="val 5511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8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26" t="4496" r="9012"/>
          <a:stretch/>
        </p:blipFill>
        <p:spPr bwMode="auto">
          <a:xfrm>
            <a:off x="0" y="1828800"/>
            <a:ext cx="3200400" cy="25116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0" name="Rectangle 109"/>
          <p:cNvSpPr/>
          <p:nvPr/>
        </p:nvSpPr>
        <p:spPr>
          <a:xfrm>
            <a:off x="0" y="4343400"/>
            <a:ext cx="3048000" cy="1569660"/>
          </a:xfrm>
          <a:prstGeom prst="rect">
            <a:avLst/>
          </a:prstGeom>
        </p:spPr>
        <p:txBody>
          <a:bodyPr wrap="square">
            <a:spAutoFit/>
          </a:bodyPr>
          <a:lstStyle/>
          <a:p>
            <a:pPr marL="446088" lvl="1" indent="-285750">
              <a:buFont typeface="Arial" pitchFamily="34" charset="0"/>
              <a:buChar char="•"/>
            </a:pPr>
            <a:r>
              <a:rPr lang="en-IN" sz="1200" b="1" dirty="0" smtClean="0">
                <a:latin typeface="Arial" pitchFamily="34" charset="0"/>
                <a:cs typeface="Arial" pitchFamily="34" charset="0"/>
              </a:rPr>
              <a:t>If all engineered safety systems fail, reactor still survives by natural circulation of air/steam within RPV. </a:t>
            </a:r>
          </a:p>
          <a:p>
            <a:pPr marL="446088" lvl="1" indent="-285750">
              <a:buFont typeface="Arial" pitchFamily="34" charset="0"/>
              <a:buChar char="•"/>
            </a:pPr>
            <a:r>
              <a:rPr lang="en-IN" sz="1200" b="1" dirty="0" smtClean="0">
                <a:latin typeface="Arial" pitchFamily="34" charset="0"/>
                <a:cs typeface="Arial" pitchFamily="34" charset="0"/>
              </a:rPr>
              <a:t>Maximum clad temperature is </a:t>
            </a:r>
          </a:p>
          <a:p>
            <a:pPr marL="623888" lvl="2" indent="-285750">
              <a:buFont typeface="Arial" pitchFamily="34" charset="0"/>
              <a:buChar char="•"/>
            </a:pPr>
            <a:r>
              <a:rPr lang="en-IN" sz="1200" b="1" dirty="0" smtClean="0">
                <a:solidFill>
                  <a:srgbClr val="FF0000"/>
                </a:solidFill>
                <a:latin typeface="Arial" pitchFamily="34" charset="0"/>
                <a:cs typeface="Arial" pitchFamily="34" charset="0"/>
              </a:rPr>
              <a:t>750 deg. C for 100 </a:t>
            </a:r>
            <a:r>
              <a:rPr lang="en-IN" sz="1200" b="1" dirty="0" err="1" smtClean="0">
                <a:solidFill>
                  <a:srgbClr val="FF0000"/>
                </a:solidFill>
                <a:latin typeface="Arial" pitchFamily="34" charset="0"/>
                <a:cs typeface="Arial" pitchFamily="34" charset="0"/>
              </a:rPr>
              <a:t>MWe</a:t>
            </a:r>
            <a:r>
              <a:rPr lang="en-IN" sz="1200" b="1" dirty="0" smtClean="0">
                <a:solidFill>
                  <a:srgbClr val="FF0000"/>
                </a:solidFill>
                <a:latin typeface="Arial" pitchFamily="34" charset="0"/>
                <a:cs typeface="Arial" pitchFamily="34" charset="0"/>
              </a:rPr>
              <a:t>, </a:t>
            </a:r>
          </a:p>
          <a:p>
            <a:pPr marL="623888" lvl="2" indent="-285750">
              <a:buFont typeface="Arial" pitchFamily="34" charset="0"/>
              <a:buChar char="•"/>
            </a:pPr>
            <a:r>
              <a:rPr lang="en-IN" sz="1200" b="1" dirty="0" smtClean="0">
                <a:solidFill>
                  <a:srgbClr val="FF0000"/>
                </a:solidFill>
                <a:latin typeface="Arial" pitchFamily="34" charset="0"/>
                <a:cs typeface="Arial" pitchFamily="34" charset="0"/>
              </a:rPr>
              <a:t>825 deg. C for 125 </a:t>
            </a:r>
            <a:r>
              <a:rPr lang="en-IN" sz="1200" b="1" dirty="0" err="1" smtClean="0">
                <a:solidFill>
                  <a:srgbClr val="FF0000"/>
                </a:solidFill>
                <a:latin typeface="Arial" pitchFamily="34" charset="0"/>
                <a:cs typeface="Arial" pitchFamily="34" charset="0"/>
              </a:rPr>
              <a:t>MWe</a:t>
            </a:r>
            <a:r>
              <a:rPr lang="en-IN" sz="1200" b="1" dirty="0" smtClean="0">
                <a:solidFill>
                  <a:srgbClr val="FF0000"/>
                </a:solidFill>
                <a:latin typeface="Arial" pitchFamily="34" charset="0"/>
                <a:cs typeface="Arial" pitchFamily="34" charset="0"/>
              </a:rPr>
              <a:t> and </a:t>
            </a:r>
          </a:p>
          <a:p>
            <a:pPr marL="623888" lvl="2" indent="-285750">
              <a:buFont typeface="Arial" pitchFamily="34" charset="0"/>
              <a:buChar char="•"/>
            </a:pPr>
            <a:r>
              <a:rPr lang="en-IN" sz="1200" b="1" dirty="0" smtClean="0">
                <a:solidFill>
                  <a:srgbClr val="FF0000"/>
                </a:solidFill>
                <a:latin typeface="Arial" pitchFamily="34" charset="0"/>
                <a:cs typeface="Arial" pitchFamily="34" charset="0"/>
              </a:rPr>
              <a:t>950 deg. C for 150 </a:t>
            </a:r>
            <a:r>
              <a:rPr lang="en-IN" sz="1200" b="1" dirty="0" err="1" smtClean="0">
                <a:solidFill>
                  <a:srgbClr val="FF0000"/>
                </a:solidFill>
                <a:latin typeface="Arial" pitchFamily="34" charset="0"/>
                <a:cs typeface="Arial" pitchFamily="34" charset="0"/>
              </a:rPr>
              <a:t>MWe</a:t>
            </a:r>
            <a:r>
              <a:rPr lang="en-IN" sz="1200" b="1" dirty="0" smtClean="0">
                <a:solidFill>
                  <a:srgbClr val="FF0000"/>
                </a:solidFill>
                <a:latin typeface="Arial" pitchFamily="34" charset="0"/>
                <a:cs typeface="Arial" pitchFamily="34" charset="0"/>
              </a:rPr>
              <a:t> plant.</a:t>
            </a:r>
            <a:endParaRPr lang="en-IN" sz="1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315200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5"/>
                                        </p:tgtEl>
                                        <p:attrNameLst>
                                          <p:attrName>style.opacity</p:attrName>
                                        </p:attrNameLst>
                                      </p:cBhvr>
                                      <p:to>
                                        <p:strVal val="0.25"/>
                                      </p:to>
                                    </p:set>
                                    <p:animEffect filter="image" prLst="opacity: 0.25">
                                      <p:cBhvr rctx="IE">
                                        <p:cTn id="7" dur="indefinite"/>
                                        <p:tgtEl>
                                          <p:spTgt spid="55"/>
                                        </p:tgtEl>
                                      </p:cBhvr>
                                    </p:animEffect>
                                  </p:childTnLst>
                                </p:cTn>
                              </p:par>
                              <p:par>
                                <p:cTn id="8" presetID="9" presetClass="emph" presetSubtype="0" grpId="0" nodeType="withEffect">
                                  <p:stCondLst>
                                    <p:cond delay="0"/>
                                  </p:stCondLst>
                                  <p:childTnLst>
                                    <p:set>
                                      <p:cBhvr rctx="PPT">
                                        <p:cTn id="9" dur="indefinite"/>
                                        <p:tgtEl>
                                          <p:spTgt spid="54"/>
                                        </p:tgtEl>
                                        <p:attrNameLst>
                                          <p:attrName>style.opacity</p:attrName>
                                        </p:attrNameLst>
                                      </p:cBhvr>
                                      <p:to>
                                        <p:strVal val="0.25"/>
                                      </p:to>
                                    </p:set>
                                    <p:animEffect filter="image" prLst="opacity: 0.25">
                                      <p:cBhvr rctx="IE">
                                        <p:cTn id="10" dur="indefinite"/>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repeatCount="indefinite"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wipe(down)">
                                      <p:cBhvr>
                                        <p:cTn id="22" dur="500"/>
                                        <p:tgtEl>
                                          <p:spTgt spid="1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repeatCount="indefinite"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down)">
                                      <p:cBhvr>
                                        <p:cTn id="27" dur="500"/>
                                        <p:tgtEl>
                                          <p:spTgt spid="93"/>
                                        </p:tgtEl>
                                      </p:cBhvr>
                                    </p:animEffect>
                                  </p:childTnLst>
                                </p:cTn>
                              </p:par>
                              <p:par>
                                <p:cTn id="28" presetID="22" presetClass="entr" presetSubtype="4" repeatCount="indefinite" fill="hold" grpId="0" nodeType="with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down)">
                                      <p:cBhvr>
                                        <p:cTn id="30" dur="500"/>
                                        <p:tgtEl>
                                          <p:spTgt spid="94"/>
                                        </p:tgtEl>
                                      </p:cBhvr>
                                    </p:animEffect>
                                  </p:childTnLst>
                                </p:cTn>
                              </p:par>
                              <p:par>
                                <p:cTn id="31" presetID="22" presetClass="entr" presetSubtype="1" repeatCount="indefinite" fill="hold" grpId="1"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wipe(up)">
                                      <p:cBhvr>
                                        <p:cTn id="33" dur="500"/>
                                        <p:tgtEl>
                                          <p:spTgt spid="108"/>
                                        </p:tgtEl>
                                      </p:cBhvr>
                                    </p:animEffect>
                                  </p:childTnLst>
                                </p:cTn>
                              </p:par>
                              <p:par>
                                <p:cTn id="34" presetID="22" presetClass="entr" presetSubtype="8" repeatCount="indefinite" fill="hold" grpId="0" nodeType="withEffect">
                                  <p:stCondLst>
                                    <p:cond delay="0"/>
                                  </p:stCondLst>
                                  <p:childTnLst>
                                    <p:set>
                                      <p:cBhvr>
                                        <p:cTn id="35" dur="1" fill="hold">
                                          <p:stCondLst>
                                            <p:cond delay="0"/>
                                          </p:stCondLst>
                                        </p:cTn>
                                        <p:tgtEl>
                                          <p:spTgt spid="105"/>
                                        </p:tgtEl>
                                        <p:attrNameLst>
                                          <p:attrName>style.visibility</p:attrName>
                                        </p:attrNameLst>
                                      </p:cBhvr>
                                      <p:to>
                                        <p:strVal val="visible"/>
                                      </p:to>
                                    </p:set>
                                    <p:animEffect transition="in" filter="wipe(left)">
                                      <p:cBhvr>
                                        <p:cTn id="36" dur="500"/>
                                        <p:tgtEl>
                                          <p:spTgt spid="105"/>
                                        </p:tgtEl>
                                      </p:cBhvr>
                                    </p:animEffect>
                                  </p:childTnLst>
                                </p:cTn>
                              </p:par>
                              <p:par>
                                <p:cTn id="37" presetID="22" presetClass="entr" presetSubtype="1" fill="hold" grpId="3"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wipe(up)">
                                      <p:cBhvr>
                                        <p:cTn id="39" dur="500"/>
                                        <p:tgtEl>
                                          <p:spTgt spid="108"/>
                                        </p:tgtEl>
                                      </p:cBhvr>
                                    </p:animEffect>
                                  </p:childTnLst>
                                </p:cTn>
                              </p:par>
                              <p:par>
                                <p:cTn id="40" presetID="22" presetClass="entr" presetSubtype="1" repeatCount="indefinite" fill="hold" grpId="0"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wipe(up)">
                                      <p:cBhvr>
                                        <p:cTn id="42" dur="500"/>
                                        <p:tgtEl>
                                          <p:spTgt spid="112"/>
                                        </p:tgtEl>
                                      </p:cBhvr>
                                    </p:animEffect>
                                  </p:childTnLst>
                                </p:cTn>
                              </p:par>
                              <p:par>
                                <p:cTn id="43" presetID="22" presetClass="entr" presetSubtype="1" repeatCount="indefinite" fill="hold" grpId="0" nodeType="withEffect">
                                  <p:stCondLst>
                                    <p:cond delay="1500"/>
                                  </p:stCondLst>
                                  <p:childTnLst>
                                    <p:set>
                                      <p:cBhvr>
                                        <p:cTn id="44" dur="1" fill="hold">
                                          <p:stCondLst>
                                            <p:cond delay="0"/>
                                          </p:stCondLst>
                                        </p:cTn>
                                        <p:tgtEl>
                                          <p:spTgt spid="113"/>
                                        </p:tgtEl>
                                        <p:attrNameLst>
                                          <p:attrName>style.visibility</p:attrName>
                                        </p:attrNameLst>
                                      </p:cBhvr>
                                      <p:to>
                                        <p:strVal val="visible"/>
                                      </p:to>
                                    </p:set>
                                    <p:animEffect transition="in" filter="wipe(up)">
                                      <p:cBhvr>
                                        <p:cTn id="45" dur="500"/>
                                        <p:tgtEl>
                                          <p:spTgt spid="113"/>
                                        </p:tgtEl>
                                      </p:cBhvr>
                                    </p:animEffect>
                                  </p:childTnLst>
                                </p:cTn>
                              </p:par>
                              <p:par>
                                <p:cTn id="46" presetID="22" presetClass="entr" presetSubtype="1" repeatCount="indefinite"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wipe(up)">
                                      <p:cBhvr>
                                        <p:cTn id="48" dur="500"/>
                                        <p:tgtEl>
                                          <p:spTgt spid="114"/>
                                        </p:tgtEl>
                                      </p:cBhvr>
                                    </p:animEffect>
                                  </p:childTnLst>
                                </p:cTn>
                              </p:par>
                              <p:par>
                                <p:cTn id="49" presetID="22" presetClass="entr" presetSubtype="1" repeatCount="indefinite" fill="hold" grpId="0" nodeType="with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wipe(up)">
                                      <p:cBhvr>
                                        <p:cTn id="51" dur="500"/>
                                        <p:tgtEl>
                                          <p:spTgt spid="1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down)">
                                      <p:cBhvr>
                                        <p:cTn id="56" dur="1000"/>
                                        <p:tgtEl>
                                          <p:spTgt spid="122"/>
                                        </p:tgtEl>
                                      </p:cBhvr>
                                    </p:animEffect>
                                  </p:childTnLst>
                                </p:cTn>
                              </p:par>
                            </p:childTnLst>
                          </p:cTn>
                        </p:par>
                        <p:par>
                          <p:cTn id="57" fill="hold">
                            <p:stCondLst>
                              <p:cond delay="1000"/>
                            </p:stCondLst>
                            <p:childTnLst>
                              <p:par>
                                <p:cTn id="58" presetID="22" presetClass="entr" presetSubtype="4" fill="hold" grpId="0" nodeType="after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wipe(down)">
                                      <p:cBhvr>
                                        <p:cTn id="60" dur="2000"/>
                                        <p:tgtEl>
                                          <p:spTgt spid="12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wipe(down)">
                                      <p:cBhvr>
                                        <p:cTn id="63" dur="2000"/>
                                        <p:tgtEl>
                                          <p:spTgt spid="12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24"/>
                                        </p:tgtEl>
                                        <p:attrNameLst>
                                          <p:attrName>style.visibility</p:attrName>
                                        </p:attrNameLst>
                                      </p:cBhvr>
                                      <p:to>
                                        <p:strVal val="visible"/>
                                      </p:to>
                                    </p:set>
                                    <p:animEffect transition="in" filter="wipe(down)">
                                      <p:cBhvr>
                                        <p:cTn id="66" dur="2000"/>
                                        <p:tgtEl>
                                          <p:spTgt spid="12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wipe(down)">
                                      <p:cBhvr>
                                        <p:cTn id="69" dur="2000"/>
                                        <p:tgtEl>
                                          <p:spTgt spid="12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1" fill="hold" nodeType="clickEffect">
                                  <p:stCondLst>
                                    <p:cond delay="0"/>
                                  </p:stCondLst>
                                  <p:childTnLst>
                                    <p:animEffect transition="out" filter="wipe(up)">
                                      <p:cBhvr>
                                        <p:cTn id="73" dur="5000"/>
                                        <p:tgtEl>
                                          <p:spTgt spid="9"/>
                                        </p:tgtEl>
                                      </p:cBhvr>
                                    </p:animEffect>
                                    <p:set>
                                      <p:cBhvr>
                                        <p:cTn id="74" dur="1" fill="hold">
                                          <p:stCondLst>
                                            <p:cond delay="4999"/>
                                          </p:stCondLst>
                                        </p:cTn>
                                        <p:tgtEl>
                                          <p:spTgt spid="9"/>
                                        </p:tgtEl>
                                        <p:attrNameLst>
                                          <p:attrName>style.visibility</p:attrName>
                                        </p:attrNameLst>
                                      </p:cBhvr>
                                      <p:to>
                                        <p:strVal val="hidden"/>
                                      </p:to>
                                    </p:set>
                                  </p:childTnLst>
                                </p:cTn>
                              </p:par>
                            </p:childTnLst>
                          </p:cTn>
                        </p:par>
                        <p:par>
                          <p:cTn id="75" fill="hold">
                            <p:stCondLst>
                              <p:cond delay="5000"/>
                            </p:stCondLst>
                            <p:childTnLst>
                              <p:par>
                                <p:cTn id="76" presetID="22" presetClass="entr" presetSubtype="1" repeatCount="indefinite" fill="hold" grpId="0" nodeType="afterEffect">
                                  <p:stCondLst>
                                    <p:cond delay="0"/>
                                  </p:stCondLst>
                                  <p:childTnLst>
                                    <p:set>
                                      <p:cBhvr>
                                        <p:cTn id="77" dur="1" fill="hold">
                                          <p:stCondLst>
                                            <p:cond delay="0"/>
                                          </p:stCondLst>
                                        </p:cTn>
                                        <p:tgtEl>
                                          <p:spTgt spid="139"/>
                                        </p:tgtEl>
                                        <p:attrNameLst>
                                          <p:attrName>style.visibility</p:attrName>
                                        </p:attrNameLst>
                                      </p:cBhvr>
                                      <p:to>
                                        <p:strVal val="visible"/>
                                      </p:to>
                                    </p:set>
                                    <p:animEffect transition="in" filter="wipe(up)">
                                      <p:cBhvr>
                                        <p:cTn id="78" dur="500"/>
                                        <p:tgtEl>
                                          <p:spTgt spid="139"/>
                                        </p:tgtEl>
                                      </p:cBhvr>
                                    </p:animEffect>
                                  </p:childTnLst>
                                </p:cTn>
                              </p:par>
                              <p:par>
                                <p:cTn id="79" presetID="22" presetClass="entr" presetSubtype="1" repeatCount="indefinite" fill="hold" grpId="0" nodeType="withEffect">
                                  <p:stCondLst>
                                    <p:cond delay="0"/>
                                  </p:stCondLst>
                                  <p:childTnLst>
                                    <p:set>
                                      <p:cBhvr>
                                        <p:cTn id="80" dur="1" fill="hold">
                                          <p:stCondLst>
                                            <p:cond delay="0"/>
                                          </p:stCondLst>
                                        </p:cTn>
                                        <p:tgtEl>
                                          <p:spTgt spid="140"/>
                                        </p:tgtEl>
                                        <p:attrNameLst>
                                          <p:attrName>style.visibility</p:attrName>
                                        </p:attrNameLst>
                                      </p:cBhvr>
                                      <p:to>
                                        <p:strVal val="visible"/>
                                      </p:to>
                                    </p:set>
                                    <p:animEffect transition="in" filter="wipe(up)">
                                      <p:cBhvr>
                                        <p:cTn id="81" dur="500"/>
                                        <p:tgtEl>
                                          <p:spTgt spid="140"/>
                                        </p:tgtEl>
                                      </p:cBhvr>
                                    </p:animEffect>
                                  </p:childTnLst>
                                </p:cTn>
                              </p:par>
                              <p:par>
                                <p:cTn id="82" presetID="22" presetClass="entr" presetSubtype="8" repeatCount="indefinite" fill="hold" grpId="0" nodeType="withEffect">
                                  <p:stCondLst>
                                    <p:cond delay="0"/>
                                  </p:stCondLst>
                                  <p:childTnLst>
                                    <p:set>
                                      <p:cBhvr>
                                        <p:cTn id="83" dur="1" fill="hold">
                                          <p:stCondLst>
                                            <p:cond delay="0"/>
                                          </p:stCondLst>
                                        </p:cTn>
                                        <p:tgtEl>
                                          <p:spTgt spid="141"/>
                                        </p:tgtEl>
                                        <p:attrNameLst>
                                          <p:attrName>style.visibility</p:attrName>
                                        </p:attrNameLst>
                                      </p:cBhvr>
                                      <p:to>
                                        <p:strVal val="visible"/>
                                      </p:to>
                                    </p:set>
                                    <p:animEffect transition="in" filter="wipe(left)">
                                      <p:cBhvr>
                                        <p:cTn id="84" dur="500"/>
                                        <p:tgtEl>
                                          <p:spTgt spid="141"/>
                                        </p:tgtEl>
                                      </p:cBhvr>
                                    </p:animEffect>
                                  </p:childTnLst>
                                </p:cTn>
                              </p:par>
                              <p:par>
                                <p:cTn id="85" presetID="22" presetClass="entr" presetSubtype="4" repeatCount="indefinite" fill="hold" grpId="0" nodeType="withEffect">
                                  <p:stCondLst>
                                    <p:cond delay="0"/>
                                  </p:stCondLst>
                                  <p:childTnLst>
                                    <p:set>
                                      <p:cBhvr>
                                        <p:cTn id="86" dur="1" fill="hold">
                                          <p:stCondLst>
                                            <p:cond delay="0"/>
                                          </p:stCondLst>
                                        </p:cTn>
                                        <p:tgtEl>
                                          <p:spTgt spid="144"/>
                                        </p:tgtEl>
                                        <p:attrNameLst>
                                          <p:attrName>style.visibility</p:attrName>
                                        </p:attrNameLst>
                                      </p:cBhvr>
                                      <p:to>
                                        <p:strVal val="visible"/>
                                      </p:to>
                                    </p:set>
                                    <p:animEffect transition="in" filter="wipe(down)">
                                      <p:cBhvr>
                                        <p:cTn id="87" dur="500"/>
                                        <p:tgtEl>
                                          <p:spTgt spid="144"/>
                                        </p:tgtEl>
                                      </p:cBhvr>
                                    </p:animEffect>
                                  </p:childTnLst>
                                </p:cTn>
                              </p:par>
                              <p:par>
                                <p:cTn id="88" presetID="22" presetClass="entr" presetSubtype="4" repeatCount="indefinite" fill="hold" grpId="0" nodeType="withEffect">
                                  <p:stCondLst>
                                    <p:cond delay="0"/>
                                  </p:stCondLst>
                                  <p:childTnLst>
                                    <p:set>
                                      <p:cBhvr>
                                        <p:cTn id="89" dur="1" fill="hold">
                                          <p:stCondLst>
                                            <p:cond delay="0"/>
                                          </p:stCondLst>
                                        </p:cTn>
                                        <p:tgtEl>
                                          <p:spTgt spid="145"/>
                                        </p:tgtEl>
                                        <p:attrNameLst>
                                          <p:attrName>style.visibility</p:attrName>
                                        </p:attrNameLst>
                                      </p:cBhvr>
                                      <p:to>
                                        <p:strVal val="visible"/>
                                      </p:to>
                                    </p:set>
                                    <p:animEffect transition="in" filter="wipe(down)">
                                      <p:cBhvr>
                                        <p:cTn id="90" dur="500"/>
                                        <p:tgtEl>
                                          <p:spTgt spid="145"/>
                                        </p:tgtEl>
                                      </p:cBhvr>
                                    </p:animEffect>
                                  </p:childTnLst>
                                </p:cTn>
                              </p:par>
                              <p:par>
                                <p:cTn id="91" presetID="22" presetClass="entr" presetSubtype="4" repeatCount="indefinite" fill="hold" grpId="0" nodeType="withEffect">
                                  <p:stCondLst>
                                    <p:cond delay="0"/>
                                  </p:stCondLst>
                                  <p:childTnLst>
                                    <p:set>
                                      <p:cBhvr>
                                        <p:cTn id="92" dur="1" fill="hold">
                                          <p:stCondLst>
                                            <p:cond delay="0"/>
                                          </p:stCondLst>
                                        </p:cTn>
                                        <p:tgtEl>
                                          <p:spTgt spid="146"/>
                                        </p:tgtEl>
                                        <p:attrNameLst>
                                          <p:attrName>style.visibility</p:attrName>
                                        </p:attrNameLst>
                                      </p:cBhvr>
                                      <p:to>
                                        <p:strVal val="visible"/>
                                      </p:to>
                                    </p:set>
                                    <p:animEffect transition="in" filter="wipe(down)">
                                      <p:cBhvr>
                                        <p:cTn id="93" dur="500"/>
                                        <p:tgtEl>
                                          <p:spTgt spid="146"/>
                                        </p:tgtEl>
                                      </p:cBhvr>
                                    </p:animEffect>
                                  </p:childTnLst>
                                </p:cTn>
                              </p:par>
                              <p:par>
                                <p:cTn id="94" presetID="22" presetClass="entr" presetSubtype="4" repeatCount="indefinite" fill="hold" grpId="0" nodeType="withEffect">
                                  <p:stCondLst>
                                    <p:cond delay="0"/>
                                  </p:stCondLst>
                                  <p:childTnLst>
                                    <p:set>
                                      <p:cBhvr>
                                        <p:cTn id="95" dur="1" fill="hold">
                                          <p:stCondLst>
                                            <p:cond delay="0"/>
                                          </p:stCondLst>
                                        </p:cTn>
                                        <p:tgtEl>
                                          <p:spTgt spid="147"/>
                                        </p:tgtEl>
                                        <p:attrNameLst>
                                          <p:attrName>style.visibility</p:attrName>
                                        </p:attrNameLst>
                                      </p:cBhvr>
                                      <p:to>
                                        <p:strVal val="visible"/>
                                      </p:to>
                                    </p:set>
                                    <p:animEffect transition="in" filter="wipe(down)">
                                      <p:cBhvr>
                                        <p:cTn id="96" dur="500"/>
                                        <p:tgtEl>
                                          <p:spTgt spid="147"/>
                                        </p:tgtEl>
                                      </p:cBhvr>
                                    </p:animEffect>
                                  </p:childTnLst>
                                </p:cTn>
                              </p:par>
                              <p:par>
                                <p:cTn id="97" presetID="22" presetClass="entr" presetSubtype="2" repeatCount="indefinite"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right)">
                                      <p:cBhvr>
                                        <p:cTn id="99" dur="500"/>
                                        <p:tgtEl>
                                          <p:spTgt spid="84"/>
                                        </p:tgtEl>
                                      </p:cBhvr>
                                    </p:animEffect>
                                  </p:childTnLst>
                                </p:cTn>
                              </p:par>
                              <p:par>
                                <p:cTn id="100" presetID="22" presetClass="entr" presetSubtype="1" repeatCount="indefinite" fill="hold" grpId="0" nodeType="withEffect">
                                  <p:stCondLst>
                                    <p:cond delay="1500"/>
                                  </p:stCondLst>
                                  <p:childTnLst>
                                    <p:set>
                                      <p:cBhvr>
                                        <p:cTn id="101" dur="1" fill="hold">
                                          <p:stCondLst>
                                            <p:cond delay="0"/>
                                          </p:stCondLst>
                                        </p:cTn>
                                        <p:tgtEl>
                                          <p:spTgt spid="87"/>
                                        </p:tgtEl>
                                        <p:attrNameLst>
                                          <p:attrName>style.visibility</p:attrName>
                                        </p:attrNameLst>
                                      </p:cBhvr>
                                      <p:to>
                                        <p:strVal val="visible"/>
                                      </p:to>
                                    </p:set>
                                    <p:animEffect transition="in" filter="wipe(up)">
                                      <p:cBhvr>
                                        <p:cTn id="102" dur="500"/>
                                        <p:tgtEl>
                                          <p:spTgt spid="87"/>
                                        </p:tgtEl>
                                      </p:cBhvr>
                                    </p:animEffect>
                                  </p:childTnLst>
                                </p:cTn>
                              </p:par>
                              <p:par>
                                <p:cTn id="103" presetID="1" presetClass="exit" presetSubtype="0" fill="hold" grpId="4" nodeType="withEffect">
                                  <p:stCondLst>
                                    <p:cond delay="1500"/>
                                  </p:stCondLst>
                                  <p:childTnLst>
                                    <p:set>
                                      <p:cBhvr>
                                        <p:cTn id="104" dur="1" fill="hold">
                                          <p:stCondLst>
                                            <p:cond delay="0"/>
                                          </p:stCondLst>
                                        </p:cTn>
                                        <p:tgtEl>
                                          <p:spTgt spid="108"/>
                                        </p:tgtEl>
                                        <p:attrNameLst>
                                          <p:attrName>style.visibility</p:attrName>
                                        </p:attrNameLst>
                                      </p:cBhvr>
                                      <p:to>
                                        <p:strVal val="hidden"/>
                                      </p:to>
                                    </p:set>
                                  </p:childTnLst>
                                </p:cTn>
                              </p:par>
                              <p:par>
                                <p:cTn id="105" presetID="1" presetClass="exit" presetSubtype="0" fill="hold" grpId="1" nodeType="withEffect">
                                  <p:stCondLst>
                                    <p:cond delay="1500"/>
                                  </p:stCondLst>
                                  <p:childTnLst>
                                    <p:set>
                                      <p:cBhvr>
                                        <p:cTn id="106" dur="1" fill="hold">
                                          <p:stCondLst>
                                            <p:cond delay="0"/>
                                          </p:stCondLst>
                                        </p:cTn>
                                        <p:tgtEl>
                                          <p:spTgt spid="94"/>
                                        </p:tgtEl>
                                        <p:attrNameLst>
                                          <p:attrName>style.visibility</p:attrName>
                                        </p:attrNameLst>
                                      </p:cBhvr>
                                      <p:to>
                                        <p:strVal val="hidden"/>
                                      </p:to>
                                    </p:set>
                                  </p:childTnLst>
                                </p:cTn>
                              </p:par>
                              <p:par>
                                <p:cTn id="107" presetID="1" presetClass="exit" presetSubtype="0" fill="hold" grpId="1" nodeType="withEffect">
                                  <p:stCondLst>
                                    <p:cond delay="1500"/>
                                  </p:stCondLst>
                                  <p:childTnLst>
                                    <p:set>
                                      <p:cBhvr>
                                        <p:cTn id="108" dur="1" fill="hold">
                                          <p:stCondLst>
                                            <p:cond delay="0"/>
                                          </p:stCondLst>
                                        </p:cTn>
                                        <p:tgtEl>
                                          <p:spTgt spid="9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105"/>
                                        </p:tgtEl>
                                        <p:attrNameLst>
                                          <p:attrName>style.visibility</p:attrName>
                                        </p:attrNameLst>
                                      </p:cBhvr>
                                      <p:to>
                                        <p:strVal val="hidden"/>
                                      </p:to>
                                    </p:set>
                                  </p:childTnLst>
                                </p:cTn>
                              </p:par>
                              <p:par>
                                <p:cTn id="113" presetID="22" presetClass="entr" presetSubtype="8" repeatCount="indefinite" fill="hold" grpId="0" nodeType="with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wipe(left)">
                                      <p:cBhvr>
                                        <p:cTn id="11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93" grpId="0" animBg="1"/>
      <p:bldP spid="93" grpId="1" animBg="1"/>
      <p:bldP spid="94" grpId="0" animBg="1"/>
      <p:bldP spid="94" grpId="1" animBg="1"/>
      <p:bldP spid="112" grpId="0" animBg="1"/>
      <p:bldP spid="113" grpId="0" animBg="1"/>
      <p:bldP spid="114" grpId="0" animBg="1"/>
      <p:bldP spid="115" grpId="0" animBg="1"/>
      <p:bldP spid="122" grpId="0" animBg="1"/>
      <p:bldP spid="123" grpId="0" animBg="1"/>
      <p:bldP spid="124" grpId="0" animBg="1"/>
      <p:bldP spid="125" grpId="0" animBg="1"/>
      <p:bldP spid="127" grpId="0" animBg="1"/>
      <p:bldP spid="139" grpId="0" animBg="1"/>
      <p:bldP spid="140" grpId="0" animBg="1"/>
      <p:bldP spid="141" grpId="0" animBg="1"/>
      <p:bldP spid="144" grpId="0" animBg="1"/>
      <p:bldP spid="145" grpId="0" animBg="1"/>
      <p:bldP spid="146" grpId="0" animBg="1"/>
      <p:bldP spid="147" grpId="0" animBg="1"/>
      <p:bldP spid="22" grpId="0" animBg="1"/>
      <p:bldP spid="129" grpId="0" animBg="1"/>
      <p:bldP spid="84" grpId="0" animBg="1"/>
      <p:bldP spid="87" grpId="0" animBg="1"/>
      <p:bldP spid="105" grpId="0" animBg="1"/>
      <p:bldP spid="105" grpId="1" animBg="1"/>
      <p:bldP spid="108" grpId="1" animBg="1"/>
      <p:bldP spid="108" grpId="3" animBg="1"/>
      <p:bldP spid="108" grpId="4" animBg="1"/>
      <p:bldP spid="10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1143000"/>
          </a:xfrm>
        </p:spPr>
        <p:style>
          <a:lnRef idx="1">
            <a:schemeClr val="accent6"/>
          </a:lnRef>
          <a:fillRef idx="2">
            <a:schemeClr val="accent6"/>
          </a:fillRef>
          <a:effectRef idx="1">
            <a:schemeClr val="accent6"/>
          </a:effectRef>
          <a:fontRef idx="minor">
            <a:schemeClr val="dk1"/>
          </a:fontRef>
        </p:style>
        <p:txBody>
          <a:bodyPr/>
          <a:lstStyle/>
          <a:p>
            <a:r>
              <a:rPr lang="en-IN" dirty="0" smtClean="0"/>
              <a:t>Siting and economic considerations</a:t>
            </a:r>
            <a:endParaRPr lang="en-IN" dirty="0"/>
          </a:p>
        </p:txBody>
      </p:sp>
    </p:spTree>
    <p:extLst>
      <p:ext uri="{BB962C8B-B14F-4D97-AF65-F5344CB8AC3E}">
        <p14:creationId xmlns:p14="http://schemas.microsoft.com/office/powerpoint/2010/main" xmlns="" val="593118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9144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r>
              <a:rPr lang="en-IN" sz="2400" dirty="0">
                <a:solidFill>
                  <a:schemeClr val="dk1"/>
                </a:solidFill>
                <a:latin typeface="+mn-lt"/>
                <a:ea typeface="+mn-ea"/>
                <a:cs typeface="+mn-cs"/>
              </a:rPr>
              <a:t>The Indian energy scenario and </a:t>
            </a:r>
            <a:r>
              <a:rPr lang="en-IN" sz="2400" dirty="0" smtClean="0">
                <a:solidFill>
                  <a:schemeClr val="dk1"/>
                </a:solidFill>
                <a:latin typeface="+mn-lt"/>
                <a:ea typeface="+mn-ea"/>
                <a:cs typeface="+mn-cs"/>
              </a:rPr>
              <a:t>concerns of retiring coal plants</a:t>
            </a:r>
            <a:endParaRPr lang="en-IN" sz="2400" dirty="0">
              <a:solidFill>
                <a:schemeClr val="dk1"/>
              </a:solidFill>
              <a:latin typeface="+mn-lt"/>
              <a:ea typeface="+mn-ea"/>
              <a:cs typeface="+mn-cs"/>
            </a:endParaRPr>
          </a:p>
        </p:txBody>
      </p:sp>
      <p:sp>
        <p:nvSpPr>
          <p:cNvPr id="5" name="Rectangle 4"/>
          <p:cNvSpPr/>
          <p:nvPr/>
        </p:nvSpPr>
        <p:spPr>
          <a:xfrm>
            <a:off x="0" y="1219200"/>
            <a:ext cx="8839200" cy="5644622"/>
          </a:xfrm>
          <a:prstGeom prst="rect">
            <a:avLst/>
          </a:prstGeom>
        </p:spPr>
        <p:txBody>
          <a:bodyPr wrap="square">
            <a:spAutoFit/>
          </a:bodyPr>
          <a:lstStyle/>
          <a:p>
            <a:pPr>
              <a:lnSpc>
                <a:spcPct val="110000"/>
              </a:lnSpc>
            </a:pPr>
            <a:r>
              <a:rPr lang="en-IN" sz="2000" b="1" dirty="0" smtClean="0"/>
              <a:t>Additional coal plants cannot be built due to concerns and pressure globally to </a:t>
            </a:r>
            <a:r>
              <a:rPr lang="en-IN" sz="2000" b="1" dirty="0" smtClean="0">
                <a:solidFill>
                  <a:srgbClr val="FF0000"/>
                </a:solidFill>
              </a:rPr>
              <a:t>reduce the emission of greenhouse gases </a:t>
            </a:r>
            <a:r>
              <a:rPr lang="en-IN" sz="2000" b="1" dirty="0" smtClean="0"/>
              <a:t>due to immense use of carbon based fuel. </a:t>
            </a:r>
          </a:p>
          <a:p>
            <a:pPr>
              <a:lnSpc>
                <a:spcPct val="110000"/>
              </a:lnSpc>
            </a:pPr>
            <a:endParaRPr lang="en-IN" sz="2000" dirty="0" smtClean="0"/>
          </a:p>
          <a:p>
            <a:pPr>
              <a:lnSpc>
                <a:spcPct val="110000"/>
              </a:lnSpc>
            </a:pPr>
            <a:r>
              <a:rPr lang="en-IN" sz="2000" b="1" dirty="0" smtClean="0"/>
              <a:t>In this context, India submitted its  </a:t>
            </a:r>
            <a:r>
              <a:rPr lang="en-IN" sz="2000" b="1" dirty="0" smtClean="0">
                <a:solidFill>
                  <a:srgbClr val="FF0000"/>
                </a:solidFill>
              </a:rPr>
              <a:t>Nationally  Determined  Contributions</a:t>
            </a:r>
            <a:r>
              <a:rPr lang="en-IN" sz="2000" b="1" dirty="0" smtClean="0"/>
              <a:t>  (NDCs)  to the United  Nations  Framework  Convention  on  Climate  Change  (UNFCCC) in Paris</a:t>
            </a:r>
          </a:p>
          <a:p>
            <a:pPr lvl="1">
              <a:lnSpc>
                <a:spcPct val="110000"/>
              </a:lnSpc>
              <a:buFont typeface="Arial" pitchFamily="34" charset="0"/>
              <a:buChar char="•"/>
            </a:pPr>
            <a:r>
              <a:rPr lang="en-IN" sz="2000" b="1" dirty="0" smtClean="0"/>
              <a:t>   to reduce the emissions intensity of Gross Domestic Product (GDP) by 33–35% of 2005 levels by 2030. </a:t>
            </a:r>
          </a:p>
          <a:p>
            <a:pPr lvl="1">
              <a:lnSpc>
                <a:spcPct val="110000"/>
              </a:lnSpc>
              <a:buFont typeface="Arial" pitchFamily="34" charset="0"/>
              <a:buChar char="•"/>
            </a:pPr>
            <a:r>
              <a:rPr lang="en-IN" sz="2000" b="1" dirty="0" smtClean="0"/>
              <a:t>   </a:t>
            </a:r>
            <a:r>
              <a:rPr lang="en-IN" sz="2000" b="1" dirty="0" smtClean="0">
                <a:solidFill>
                  <a:srgbClr val="0000FF"/>
                </a:solidFill>
              </a:rPr>
              <a:t>40%  fossil-free  power generation capacity  to be achieved by  2030  </a:t>
            </a:r>
          </a:p>
          <a:p>
            <a:pPr lvl="1">
              <a:lnSpc>
                <a:spcPct val="110000"/>
              </a:lnSpc>
              <a:buFont typeface="Arial" pitchFamily="34" charset="0"/>
              <a:buChar char="•"/>
            </a:pPr>
            <a:r>
              <a:rPr lang="en-IN" sz="2000" b="1" dirty="0" smtClean="0"/>
              <a:t>   Creation  of additional  carbon  sink  of  2.5  to  3  billion  tonnes  of  CO</a:t>
            </a:r>
            <a:r>
              <a:rPr lang="en-IN" sz="2000" b="1" baseline="-25000" dirty="0" smtClean="0"/>
              <a:t>2 </a:t>
            </a:r>
            <a:r>
              <a:rPr lang="en-IN" sz="2000" b="1" dirty="0" smtClean="0"/>
              <a:t>equivalent (CO</a:t>
            </a:r>
            <a:r>
              <a:rPr lang="en-IN" sz="2000" b="1" baseline="-25000" dirty="0" smtClean="0"/>
              <a:t>2</a:t>
            </a:r>
            <a:r>
              <a:rPr lang="en-IN" sz="2000" b="1" dirty="0" smtClean="0"/>
              <a:t>eq). </a:t>
            </a:r>
          </a:p>
          <a:p>
            <a:pPr lvl="1">
              <a:lnSpc>
                <a:spcPct val="110000"/>
              </a:lnSpc>
            </a:pPr>
            <a:endParaRPr lang="en-IN" sz="2000" dirty="0" smtClean="0"/>
          </a:p>
          <a:p>
            <a:pPr>
              <a:lnSpc>
                <a:spcPct val="110000"/>
              </a:lnSpc>
            </a:pPr>
            <a:r>
              <a:rPr lang="en-IN" sz="2000" b="1" dirty="0" smtClean="0">
                <a:solidFill>
                  <a:srgbClr val="FF0000"/>
                </a:solidFill>
              </a:rPr>
              <a:t>This requires replacement of retired coal plants by clean energy sources</a:t>
            </a:r>
          </a:p>
          <a:p>
            <a:pPr>
              <a:lnSpc>
                <a:spcPct val="110000"/>
              </a:lnSpc>
            </a:pPr>
            <a:endParaRPr lang="en-IN" sz="2000" b="1" dirty="0" smtClean="0">
              <a:solidFill>
                <a:srgbClr val="FF0000"/>
              </a:solidFill>
            </a:endParaRPr>
          </a:p>
          <a:p>
            <a:pPr lvl="0">
              <a:lnSpc>
                <a:spcPct val="110000"/>
              </a:lnSpc>
            </a:pPr>
            <a:r>
              <a:rPr lang="en-IN" sz="1400" b="1" i="1" dirty="0" smtClean="0">
                <a:solidFill>
                  <a:srgbClr val="FF0000"/>
                </a:solidFill>
              </a:rPr>
              <a:t>Source: CSTEP (2018), Roadmap for achieving India’s NDC pledge, (CSTEP-Report-2018-08)</a:t>
            </a:r>
            <a:endParaRPr lang="en-US" sz="1400" b="1" i="1" dirty="0" smtClean="0">
              <a:solidFill>
                <a:srgbClr val="FF0000"/>
              </a:solidFill>
            </a:endParaRPr>
          </a:p>
          <a:p>
            <a:pPr>
              <a:lnSpc>
                <a:spcPct val="110000"/>
              </a:lnSpc>
            </a:pPr>
            <a:endParaRPr lang="en-IN" sz="1400" b="1" i="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2" y="9188"/>
            <a:ext cx="9130268" cy="755516"/>
          </a:xfrm>
        </p:spPr>
        <p:txBody>
          <a:bodyPr>
            <a:normAutofit/>
          </a:bodyPr>
          <a:lstStyle/>
          <a:p>
            <a:r>
              <a:rPr lang="en-IN" sz="3600" dirty="0" smtClean="0"/>
              <a:t>Siting considerations of PSIR</a:t>
            </a:r>
            <a:endParaRPr lang="en-IN" sz="3600" dirty="0"/>
          </a:p>
        </p:txBody>
      </p:sp>
      <p:sp>
        <p:nvSpPr>
          <p:cNvPr id="3" name="Content Placeholder 2"/>
          <p:cNvSpPr>
            <a:spLocks noGrp="1"/>
          </p:cNvSpPr>
          <p:nvPr>
            <p:ph idx="1"/>
          </p:nvPr>
        </p:nvSpPr>
        <p:spPr>
          <a:xfrm>
            <a:off x="0" y="1340768"/>
            <a:ext cx="4644008" cy="5256584"/>
          </a:xfrm>
        </p:spPr>
        <p:txBody>
          <a:bodyPr>
            <a:normAutofit fontScale="70000" lnSpcReduction="20000"/>
          </a:bodyPr>
          <a:lstStyle/>
          <a:p>
            <a:r>
              <a:rPr lang="en-IN" dirty="0" smtClean="0"/>
              <a:t>It is possible to replace retired coal plants by PSIR with existing AERB </a:t>
            </a:r>
            <a:r>
              <a:rPr lang="en-IN" dirty="0" err="1" smtClean="0"/>
              <a:t>siting</a:t>
            </a:r>
            <a:r>
              <a:rPr lang="en-IN" dirty="0" smtClean="0"/>
              <a:t> criteria for exclusion zone. </a:t>
            </a:r>
          </a:p>
          <a:p>
            <a:endParaRPr lang="en-IN" dirty="0" smtClean="0"/>
          </a:p>
          <a:p>
            <a:r>
              <a:rPr lang="en-IN" dirty="0" smtClean="0">
                <a:solidFill>
                  <a:srgbClr val="0000FF"/>
                </a:solidFill>
              </a:rPr>
              <a:t>The first reactor </a:t>
            </a:r>
            <a:r>
              <a:rPr lang="en-IN" dirty="0">
                <a:solidFill>
                  <a:srgbClr val="0000FF"/>
                </a:solidFill>
              </a:rPr>
              <a:t>can be built in an </a:t>
            </a:r>
            <a:r>
              <a:rPr lang="en-IN" dirty="0" smtClean="0">
                <a:solidFill>
                  <a:srgbClr val="0000FF"/>
                </a:solidFill>
              </a:rPr>
              <a:t>abandoned coal plant site which can </a:t>
            </a:r>
            <a:r>
              <a:rPr lang="en-IN" dirty="0" err="1" smtClean="0">
                <a:solidFill>
                  <a:srgbClr val="0000FF"/>
                </a:solidFill>
              </a:rPr>
              <a:t>fulfill</a:t>
            </a:r>
            <a:r>
              <a:rPr lang="en-IN" dirty="0" smtClean="0">
                <a:solidFill>
                  <a:srgbClr val="0000FF"/>
                </a:solidFill>
              </a:rPr>
              <a:t> AERB </a:t>
            </a:r>
            <a:r>
              <a:rPr lang="en-IN" dirty="0" err="1" smtClean="0">
                <a:solidFill>
                  <a:srgbClr val="0000FF"/>
                </a:solidFill>
              </a:rPr>
              <a:t>siting</a:t>
            </a:r>
            <a:r>
              <a:rPr lang="en-IN" dirty="0" smtClean="0">
                <a:solidFill>
                  <a:srgbClr val="0000FF"/>
                </a:solidFill>
              </a:rPr>
              <a:t> criteria. </a:t>
            </a:r>
          </a:p>
          <a:p>
            <a:endParaRPr lang="en-IN" dirty="0" smtClean="0"/>
          </a:p>
          <a:p>
            <a:r>
              <a:rPr lang="en-IN" dirty="0" smtClean="0"/>
              <a:t>Subsequently, </a:t>
            </a:r>
            <a:r>
              <a:rPr lang="en-IN" dirty="0"/>
              <a:t>it can be placed en masse in retired coal plants or other sites to take benefits of availability of infrastructure like water supply, switchyard, and rail connectivity (for transportation) etc.</a:t>
            </a:r>
          </a:p>
        </p:txBody>
      </p:sp>
      <p:sp>
        <p:nvSpPr>
          <p:cNvPr id="5" name="Rectangle 4"/>
          <p:cNvSpPr/>
          <p:nvPr/>
        </p:nvSpPr>
        <p:spPr>
          <a:xfrm>
            <a:off x="4800600" y="4800600"/>
            <a:ext cx="4063300" cy="646331"/>
          </a:xfrm>
          <a:prstGeom prst="rect">
            <a:avLst/>
          </a:prstGeom>
        </p:spPr>
        <p:txBody>
          <a:bodyPr wrap="square">
            <a:spAutoFit/>
          </a:bodyPr>
          <a:lstStyle/>
          <a:p>
            <a:pPr algn="ctr"/>
            <a:r>
              <a:rPr lang="en-IN" b="1" dirty="0">
                <a:solidFill>
                  <a:srgbClr val="FF0000"/>
                </a:solidFill>
              </a:rPr>
              <a:t>Typical layout of 2 units of 2 x 150 MWe plant (200 m x 200 m)</a:t>
            </a:r>
            <a:endParaRPr lang="en-IN" dirty="0">
              <a:solidFill>
                <a:srgbClr val="FF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914400"/>
            <a:ext cx="3850304" cy="391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53046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2" y="0"/>
            <a:ext cx="9157712" cy="634082"/>
          </a:xfrm>
        </p:spPr>
        <p:txBody>
          <a:bodyPr>
            <a:normAutofit fontScale="90000"/>
          </a:bodyPr>
          <a:lstStyle/>
          <a:p>
            <a:r>
              <a:rPr lang="en-IN" dirty="0" smtClean="0"/>
              <a:t>Land requirement: a comparison</a:t>
            </a:r>
            <a:endParaRPr lang="en-IN" dirty="0"/>
          </a:p>
        </p:txBody>
      </p:sp>
      <p:sp>
        <p:nvSpPr>
          <p:cNvPr id="6" name="Content Placeholder 5"/>
          <p:cNvSpPr>
            <a:spLocks noGrp="1"/>
          </p:cNvSpPr>
          <p:nvPr>
            <p:ph sz="half" idx="1"/>
          </p:nvPr>
        </p:nvSpPr>
        <p:spPr>
          <a:xfrm>
            <a:off x="251520" y="980728"/>
            <a:ext cx="4464496" cy="5544616"/>
          </a:xfrm>
        </p:spPr>
        <p:txBody>
          <a:bodyPr>
            <a:normAutofit fontScale="92500" lnSpcReduction="20000"/>
          </a:bodyPr>
          <a:lstStyle/>
          <a:p>
            <a:r>
              <a:rPr lang="en-IN" dirty="0"/>
              <a:t>A typical 3760 MWe Thermal Power Station occupies </a:t>
            </a:r>
            <a:r>
              <a:rPr lang="en-IN" dirty="0" smtClean="0"/>
              <a:t>about</a:t>
            </a:r>
          </a:p>
          <a:p>
            <a:pPr lvl="1"/>
            <a:r>
              <a:rPr lang="en-IN" dirty="0" smtClean="0"/>
              <a:t> </a:t>
            </a:r>
            <a:r>
              <a:rPr lang="en-IN" dirty="0"/>
              <a:t>10 km</a:t>
            </a:r>
            <a:r>
              <a:rPr lang="en-IN" baseline="30000" dirty="0"/>
              <a:t>2</a:t>
            </a:r>
            <a:r>
              <a:rPr lang="en-IN" dirty="0"/>
              <a:t> </a:t>
            </a:r>
            <a:r>
              <a:rPr lang="en-IN" dirty="0" smtClean="0"/>
              <a:t>area without ash pond  </a:t>
            </a:r>
            <a:r>
              <a:rPr lang="en-IN" dirty="0" smtClean="0">
                <a:solidFill>
                  <a:srgbClr val="FF0000"/>
                </a:solidFill>
              </a:rPr>
              <a:t>(0.65 Acres/MWe)</a:t>
            </a:r>
          </a:p>
          <a:p>
            <a:pPr lvl="1"/>
            <a:r>
              <a:rPr lang="en-IN" dirty="0" smtClean="0"/>
              <a:t>23 km</a:t>
            </a:r>
            <a:r>
              <a:rPr lang="en-IN" baseline="30000" dirty="0" smtClean="0"/>
              <a:t>2 </a:t>
            </a:r>
            <a:r>
              <a:rPr lang="en-IN" dirty="0" smtClean="0"/>
              <a:t>with </a:t>
            </a:r>
            <a:r>
              <a:rPr lang="en-IN" dirty="0"/>
              <a:t>a</a:t>
            </a:r>
            <a:r>
              <a:rPr lang="en-IN" dirty="0" smtClean="0"/>
              <a:t>sh pond </a:t>
            </a:r>
            <a:r>
              <a:rPr lang="en-IN" dirty="0" smtClean="0">
                <a:solidFill>
                  <a:srgbClr val="FF0000"/>
                </a:solidFill>
              </a:rPr>
              <a:t>(1.511 Acres/MWe)</a:t>
            </a:r>
          </a:p>
          <a:p>
            <a:pPr lvl="1"/>
            <a:endParaRPr lang="en-IN" dirty="0" smtClean="0">
              <a:solidFill>
                <a:srgbClr val="FF0000"/>
              </a:solidFill>
            </a:endParaRPr>
          </a:p>
          <a:p>
            <a:r>
              <a:rPr lang="en-IN" dirty="0" smtClean="0"/>
              <a:t>Nuclear plant: </a:t>
            </a:r>
          </a:p>
          <a:p>
            <a:pPr marL="0" indent="0">
              <a:buNone/>
            </a:pPr>
            <a:r>
              <a:rPr lang="en-IN" dirty="0"/>
              <a:t> </a:t>
            </a:r>
            <a:r>
              <a:rPr lang="en-IN" dirty="0" smtClean="0"/>
              <a:t>       2 x 540 MWe (1080 MWe)</a:t>
            </a:r>
          </a:p>
          <a:p>
            <a:pPr lvl="1"/>
            <a:r>
              <a:rPr lang="en-IN" dirty="0" smtClean="0"/>
              <a:t>0.8 km</a:t>
            </a:r>
            <a:r>
              <a:rPr lang="en-IN" baseline="30000" dirty="0" smtClean="0"/>
              <a:t>2 </a:t>
            </a:r>
            <a:r>
              <a:rPr lang="en-IN" dirty="0"/>
              <a:t>area </a:t>
            </a:r>
            <a:r>
              <a:rPr lang="en-IN" dirty="0" smtClean="0"/>
              <a:t>including </a:t>
            </a:r>
            <a:r>
              <a:rPr lang="en-IN" dirty="0"/>
              <a:t>reactor building, turbine building auxiliary building and other </a:t>
            </a:r>
            <a:r>
              <a:rPr lang="en-IN" dirty="0" smtClean="0"/>
              <a:t>utilities </a:t>
            </a:r>
            <a:r>
              <a:rPr lang="en-IN" dirty="0" smtClean="0">
                <a:solidFill>
                  <a:srgbClr val="FF0000"/>
                </a:solidFill>
              </a:rPr>
              <a:t>( 0.182 Acres/MWe)</a:t>
            </a:r>
          </a:p>
          <a:p>
            <a:pPr lvl="1"/>
            <a:r>
              <a:rPr lang="en-IN" dirty="0" smtClean="0"/>
              <a:t>3 km</a:t>
            </a:r>
            <a:r>
              <a:rPr lang="en-IN" baseline="30000" dirty="0" smtClean="0"/>
              <a:t>2</a:t>
            </a:r>
            <a:r>
              <a:rPr lang="en-IN" dirty="0" smtClean="0"/>
              <a:t> with exclusion zone </a:t>
            </a:r>
            <a:r>
              <a:rPr lang="en-IN" dirty="0" smtClean="0">
                <a:solidFill>
                  <a:srgbClr val="FF0000"/>
                </a:solidFill>
              </a:rPr>
              <a:t>(0.686 Acres/MWe)</a:t>
            </a:r>
          </a:p>
        </p:txBody>
      </p:sp>
      <p:pic>
        <p:nvPicPr>
          <p:cNvPr id="4" name="Picture 3" descr="C:\Users\RED\Desktop\area of plant.JPG"/>
          <p:cNvPicPr/>
          <p:nvPr/>
        </p:nvPicPr>
        <p:blipFill>
          <a:blip r:embed="rId2">
            <a:extLst>
              <a:ext uri="{28A0092B-C50C-407E-A947-70E740481C1C}">
                <a14:useLocalDpi xmlns:a14="http://schemas.microsoft.com/office/drawing/2010/main" xmlns="" val="0"/>
              </a:ext>
            </a:extLst>
          </a:blip>
          <a:srcRect/>
          <a:stretch>
            <a:fillRect/>
          </a:stretch>
        </p:blipFill>
        <p:spPr bwMode="auto">
          <a:xfrm>
            <a:off x="4932040" y="908720"/>
            <a:ext cx="3240360" cy="2664296"/>
          </a:xfrm>
          <a:prstGeom prst="rect">
            <a:avLst/>
          </a:prstGeom>
          <a:noFill/>
          <a:extLst/>
        </p:spPr>
      </p:pic>
      <p:pic>
        <p:nvPicPr>
          <p:cNvPr id="5" name="Picture 4" descr="D:\2018-19\SMR\TAPS3&amp;4.png"/>
          <p:cNvPicPr/>
          <p:nvPr/>
        </p:nvPicPr>
        <p:blipFill rotWithShape="1">
          <a:blip r:embed="rId3" cstate="print">
            <a:extLst>
              <a:ext uri="{28A0092B-C50C-407E-A947-70E740481C1C}">
                <a14:useLocalDpi xmlns:a14="http://schemas.microsoft.com/office/drawing/2010/main" xmlns="" val="0"/>
              </a:ext>
            </a:extLst>
          </a:blip>
          <a:srcRect l="36625" t="22888" r="21875" b="4667"/>
          <a:stretch/>
        </p:blipFill>
        <p:spPr bwMode="auto">
          <a:xfrm>
            <a:off x="4932040" y="3933056"/>
            <a:ext cx="3240360" cy="2664296"/>
          </a:xfrm>
          <a:prstGeom prst="rect">
            <a:avLst/>
          </a:prstGeom>
          <a:noFill/>
          <a:extLst/>
        </p:spPr>
      </p:pic>
    </p:spTree>
    <p:extLst>
      <p:ext uri="{BB962C8B-B14F-4D97-AF65-F5344CB8AC3E}">
        <p14:creationId xmlns:p14="http://schemas.microsoft.com/office/powerpoint/2010/main" xmlns="" val="2707086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052736"/>
            <a:ext cx="8784976" cy="5030019"/>
          </a:xfrm>
        </p:spPr>
        <p:txBody>
          <a:bodyPr/>
          <a:lstStyle/>
          <a:p>
            <a:r>
              <a:rPr lang="en-IN" dirty="0" smtClean="0"/>
              <a:t>Roughly </a:t>
            </a:r>
            <a:r>
              <a:rPr lang="en-IN" dirty="0">
                <a:solidFill>
                  <a:srgbClr val="FF0000"/>
                </a:solidFill>
              </a:rPr>
              <a:t>8 x </a:t>
            </a:r>
            <a:r>
              <a:rPr lang="en-IN" dirty="0" smtClean="0">
                <a:solidFill>
                  <a:srgbClr val="FF0000"/>
                </a:solidFill>
              </a:rPr>
              <a:t>(4 x150) </a:t>
            </a:r>
            <a:r>
              <a:rPr lang="en-IN" dirty="0">
                <a:solidFill>
                  <a:srgbClr val="FF0000"/>
                </a:solidFill>
              </a:rPr>
              <a:t>MWe PHWRs </a:t>
            </a:r>
            <a:r>
              <a:rPr lang="en-IN" dirty="0" smtClean="0">
                <a:solidFill>
                  <a:srgbClr val="FF0000"/>
                </a:solidFill>
              </a:rPr>
              <a:t>(4800 MWe) </a:t>
            </a:r>
            <a:r>
              <a:rPr lang="en-IN" dirty="0" smtClean="0"/>
              <a:t>can </a:t>
            </a:r>
            <a:r>
              <a:rPr lang="en-IN" dirty="0" smtClean="0"/>
              <a:t>fit </a:t>
            </a:r>
            <a:r>
              <a:rPr lang="en-IN" dirty="0"/>
              <a:t>into the </a:t>
            </a:r>
            <a:r>
              <a:rPr lang="en-IN" dirty="0">
                <a:solidFill>
                  <a:srgbClr val="FF0000"/>
                </a:solidFill>
              </a:rPr>
              <a:t>3760 MWe </a:t>
            </a:r>
            <a:r>
              <a:rPr lang="en-IN" dirty="0"/>
              <a:t>coal plant </a:t>
            </a:r>
            <a:r>
              <a:rPr lang="en-IN" dirty="0" smtClean="0"/>
              <a:t>(upon retirement) including </a:t>
            </a:r>
            <a:r>
              <a:rPr lang="en-IN" dirty="0"/>
              <a:t>the current criteria for exclusion zone</a:t>
            </a:r>
          </a:p>
        </p:txBody>
      </p:sp>
      <p:pic>
        <p:nvPicPr>
          <p:cNvPr id="5" name="Picture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3068960"/>
            <a:ext cx="7200800" cy="3312368"/>
          </a:xfrm>
          <a:prstGeom prst="rect">
            <a:avLst/>
          </a:prstGeom>
          <a:noFill/>
        </p:spPr>
      </p:pic>
      <p:sp>
        <p:nvSpPr>
          <p:cNvPr id="6" name="Title 1"/>
          <p:cNvSpPr>
            <a:spLocks noGrp="1"/>
          </p:cNvSpPr>
          <p:nvPr>
            <p:ph type="title"/>
          </p:nvPr>
        </p:nvSpPr>
        <p:spPr>
          <a:xfrm>
            <a:off x="14808" y="0"/>
            <a:ext cx="9129192" cy="836712"/>
          </a:xfrm>
        </p:spPr>
        <p:txBody>
          <a:bodyPr>
            <a:normAutofit/>
          </a:bodyPr>
          <a:lstStyle/>
          <a:p>
            <a:r>
              <a:rPr lang="en-IN" dirty="0" smtClean="0"/>
              <a:t>Land requirement: a comparison</a:t>
            </a:r>
            <a:endParaRPr lang="en-IN" dirty="0"/>
          </a:p>
        </p:txBody>
      </p:sp>
    </p:spTree>
    <p:extLst>
      <p:ext uri="{BB962C8B-B14F-4D97-AF65-F5344CB8AC3E}">
        <p14:creationId xmlns:p14="http://schemas.microsoft.com/office/powerpoint/2010/main" xmlns="" val="2998583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rcRect/>
          <a:stretch>
            <a:fillRect/>
          </a:stretch>
        </p:blipFill>
        <p:spPr bwMode="auto">
          <a:xfrm>
            <a:off x="3352800" y="1268760"/>
            <a:ext cx="5683696" cy="4065240"/>
          </a:xfrm>
          <a:prstGeom prst="rect">
            <a:avLst/>
          </a:prstGeom>
          <a:noFill/>
          <a:ln w="9525">
            <a:noFill/>
            <a:miter lim="800000"/>
            <a:headEnd/>
            <a:tailEnd/>
          </a:ln>
        </p:spPr>
      </p:pic>
      <p:sp>
        <p:nvSpPr>
          <p:cNvPr id="2" name="Title 1"/>
          <p:cNvSpPr>
            <a:spLocks noGrp="1"/>
          </p:cNvSpPr>
          <p:nvPr>
            <p:ph type="title"/>
          </p:nvPr>
        </p:nvSpPr>
        <p:spPr>
          <a:xfrm>
            <a:off x="0" y="0"/>
            <a:ext cx="9144000" cy="836712"/>
          </a:xfrm>
        </p:spPr>
        <p:txBody>
          <a:bodyPr vert="horz" lIns="91440" tIns="45720" rIns="91440" bIns="45720" rtlCol="0" anchor="ctr">
            <a:normAutofit/>
          </a:bodyPr>
          <a:lstStyle/>
          <a:p>
            <a:r>
              <a:rPr lang="en-IN" sz="4000" dirty="0"/>
              <a:t>PSIR – Economics of scale</a:t>
            </a:r>
          </a:p>
        </p:txBody>
      </p:sp>
      <p:sp>
        <p:nvSpPr>
          <p:cNvPr id="3" name="Content Placeholder 2"/>
          <p:cNvSpPr>
            <a:spLocks noGrp="1"/>
          </p:cNvSpPr>
          <p:nvPr>
            <p:ph idx="1"/>
          </p:nvPr>
        </p:nvSpPr>
        <p:spPr>
          <a:xfrm>
            <a:off x="0" y="1196752"/>
            <a:ext cx="3657600" cy="5472608"/>
          </a:xfrm>
        </p:spPr>
        <p:txBody>
          <a:bodyPr>
            <a:normAutofit/>
          </a:bodyPr>
          <a:lstStyle/>
          <a:p>
            <a:r>
              <a:rPr lang="en-IN" sz="2400" dirty="0" smtClean="0"/>
              <a:t>The economic </a:t>
            </a:r>
            <a:r>
              <a:rPr lang="en-IN" sz="2400" dirty="0" smtClean="0"/>
              <a:t>benefits </a:t>
            </a:r>
            <a:r>
              <a:rPr lang="en-IN" sz="2400" dirty="0" smtClean="0"/>
              <a:t>of PSIRs are primarily attributed to the following factors, </a:t>
            </a:r>
          </a:p>
          <a:p>
            <a:pPr lvl="1"/>
            <a:r>
              <a:rPr lang="en-IN" sz="2000" dirty="0" smtClean="0"/>
              <a:t>cost saving for setting multiple units at same site, </a:t>
            </a:r>
          </a:p>
          <a:p>
            <a:pPr lvl="1"/>
            <a:r>
              <a:rPr lang="en-IN" sz="2000" dirty="0" smtClean="0"/>
              <a:t>cost saving for site and programme learning for additional units in series,</a:t>
            </a:r>
          </a:p>
          <a:p>
            <a:pPr lvl="1"/>
            <a:r>
              <a:rPr lang="en-IN" sz="2000" dirty="0" smtClean="0"/>
              <a:t>reduced IDC for shorter construction period,</a:t>
            </a:r>
          </a:p>
          <a:p>
            <a:pPr lvl="1"/>
            <a:r>
              <a:rPr lang="en-IN" sz="2000" dirty="0" smtClean="0"/>
              <a:t>gradual capacity addition to meet demand </a:t>
            </a:r>
          </a:p>
          <a:p>
            <a:pPr lvl="1"/>
            <a:endParaRPr lang="en-IN" sz="2000" dirty="0" smtClean="0"/>
          </a:p>
        </p:txBody>
      </p:sp>
      <p:sp>
        <p:nvSpPr>
          <p:cNvPr id="7" name="Rectangle 6"/>
          <p:cNvSpPr/>
          <p:nvPr/>
        </p:nvSpPr>
        <p:spPr>
          <a:xfrm>
            <a:off x="4343400" y="5638800"/>
            <a:ext cx="4572000" cy="646331"/>
          </a:xfrm>
          <a:prstGeom prst="rect">
            <a:avLst/>
          </a:prstGeom>
        </p:spPr>
        <p:txBody>
          <a:bodyPr>
            <a:spAutoFit/>
          </a:bodyPr>
          <a:lstStyle/>
          <a:p>
            <a:r>
              <a:rPr lang="en-IN" dirty="0"/>
              <a:t>Estimated cost reduction in </a:t>
            </a:r>
            <a:r>
              <a:rPr lang="en-IN" dirty="0" smtClean="0"/>
              <a:t>PSIRs </a:t>
            </a:r>
            <a:r>
              <a:rPr lang="en-IN" dirty="0"/>
              <a:t>because of benefitting factors</a:t>
            </a:r>
          </a:p>
        </p:txBody>
      </p:sp>
    </p:spTree>
    <p:extLst>
      <p:ext uri="{BB962C8B-B14F-4D97-AF65-F5344CB8AC3E}">
        <p14:creationId xmlns:p14="http://schemas.microsoft.com/office/powerpoint/2010/main" xmlns="" val="42647687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75988" cy="908720"/>
          </a:xfrm>
        </p:spPr>
        <p:txBody>
          <a:bodyPr>
            <a:noAutofit/>
          </a:bodyPr>
          <a:lstStyle/>
          <a:p>
            <a:pPr algn="l"/>
            <a:r>
              <a:rPr lang="en-IN" sz="2400" b="1" dirty="0">
                <a:solidFill>
                  <a:srgbClr val="FF0000"/>
                </a:solidFill>
              </a:rPr>
              <a:t>PSIRs </a:t>
            </a:r>
            <a:r>
              <a:rPr lang="en-IN" sz="2400" b="1" dirty="0" smtClean="0">
                <a:solidFill>
                  <a:srgbClr val="FF0000"/>
                </a:solidFill>
              </a:rPr>
              <a:t>shall create PWR revolution in India with several numbers to be built with large employment </a:t>
            </a:r>
            <a:r>
              <a:rPr lang="en-IN" sz="2400" b="1" dirty="0">
                <a:solidFill>
                  <a:srgbClr val="FF0000"/>
                </a:solidFill>
              </a:rPr>
              <a:t>generation</a:t>
            </a:r>
          </a:p>
        </p:txBody>
      </p:sp>
      <p:sp>
        <p:nvSpPr>
          <p:cNvPr id="3" name="Content Placeholder 2"/>
          <p:cNvSpPr>
            <a:spLocks noGrp="1"/>
          </p:cNvSpPr>
          <p:nvPr>
            <p:ph idx="1"/>
          </p:nvPr>
        </p:nvSpPr>
        <p:spPr/>
        <p:txBody>
          <a:bodyPr/>
          <a:lstStyle/>
          <a:p>
            <a:r>
              <a:rPr lang="en-IN" dirty="0"/>
              <a:t>It is expected that large numbers of PSIRs </a:t>
            </a:r>
            <a:r>
              <a:rPr lang="en-IN" dirty="0" smtClean="0"/>
              <a:t>(</a:t>
            </a:r>
            <a:r>
              <a:rPr lang="en-IN" dirty="0" smtClean="0">
                <a:solidFill>
                  <a:srgbClr val="FF0000"/>
                </a:solidFill>
              </a:rPr>
              <a:t>several hundreds to replace coal plants</a:t>
            </a:r>
            <a:r>
              <a:rPr lang="en-IN" dirty="0" smtClean="0"/>
              <a:t>) will </a:t>
            </a:r>
            <a:r>
              <a:rPr lang="en-IN" dirty="0"/>
              <a:t>be built in next two to three </a:t>
            </a:r>
            <a:r>
              <a:rPr lang="en-IN" dirty="0" smtClean="0"/>
              <a:t>decades.</a:t>
            </a:r>
          </a:p>
          <a:p>
            <a:r>
              <a:rPr lang="en-IN" dirty="0" smtClean="0"/>
              <a:t>Drivers for growth of many other sectors (providing </a:t>
            </a:r>
            <a:r>
              <a:rPr lang="en-IN" dirty="0"/>
              <a:t>large employment </a:t>
            </a:r>
            <a:r>
              <a:rPr lang="en-IN" dirty="0" smtClean="0"/>
              <a:t>opportunities) thus </a:t>
            </a:r>
            <a:r>
              <a:rPr lang="en-IN" dirty="0"/>
              <a:t>improving economics of the nation.</a:t>
            </a:r>
          </a:p>
          <a:p>
            <a:pPr marL="0" indent="0">
              <a:buNone/>
            </a:pPr>
            <a:endParaRPr lang="en-IN" dirty="0"/>
          </a:p>
        </p:txBody>
      </p:sp>
    </p:spTree>
    <p:extLst>
      <p:ext uri="{BB962C8B-B14F-4D97-AF65-F5344CB8AC3E}">
        <p14:creationId xmlns:p14="http://schemas.microsoft.com/office/powerpoint/2010/main" xmlns="" val="23735125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List of Contributors</a:t>
            </a:r>
            <a:br>
              <a:rPr lang="en-US" dirty="0" smtClean="0"/>
            </a:br>
            <a:endParaRPr lang="en-US" dirty="0"/>
          </a:p>
        </p:txBody>
      </p:sp>
      <p:sp>
        <p:nvSpPr>
          <p:cNvPr id="3" name="Content Placeholder 2"/>
          <p:cNvSpPr>
            <a:spLocks noGrp="1"/>
          </p:cNvSpPr>
          <p:nvPr>
            <p:ph sz="half" idx="2"/>
          </p:nvPr>
        </p:nvSpPr>
        <p:spPr>
          <a:xfrm>
            <a:off x="152400" y="914400"/>
            <a:ext cx="4040188" cy="3951288"/>
          </a:xfrm>
        </p:spPr>
        <p:txBody>
          <a:bodyPr/>
          <a:lstStyle/>
          <a:p>
            <a:r>
              <a:rPr lang="en-IN" b="1" dirty="0" smtClean="0"/>
              <a:t>A.K. Nayak</a:t>
            </a:r>
          </a:p>
          <a:p>
            <a:r>
              <a:rPr lang="en-IN" b="1" dirty="0" smtClean="0"/>
              <a:t>P.P. Kulkarni </a:t>
            </a:r>
          </a:p>
          <a:p>
            <a:r>
              <a:rPr lang="en-IN" b="1" dirty="0" smtClean="0"/>
              <a:t>M. Dhiman</a:t>
            </a:r>
          </a:p>
          <a:p>
            <a:r>
              <a:rPr lang="en-IN" b="1" dirty="0" smtClean="0"/>
              <a:t>P.K. Verma </a:t>
            </a:r>
          </a:p>
          <a:p>
            <a:r>
              <a:rPr lang="en-IN" b="1" dirty="0" smtClean="0"/>
              <a:t>A.K. Vishnoi </a:t>
            </a:r>
          </a:p>
          <a:p>
            <a:r>
              <a:rPr lang="en-IN" b="1" dirty="0" smtClean="0"/>
              <a:t>A. Dasgupta</a:t>
            </a:r>
          </a:p>
          <a:p>
            <a:r>
              <a:rPr lang="en-IN" b="1" dirty="0" smtClean="0"/>
              <a:t>P. Pandey</a:t>
            </a:r>
          </a:p>
          <a:p>
            <a:endParaRPr lang="en-US" dirty="0" smtClean="0"/>
          </a:p>
          <a:p>
            <a:endParaRPr lang="en-US" dirty="0"/>
          </a:p>
        </p:txBody>
      </p:sp>
      <p:sp>
        <p:nvSpPr>
          <p:cNvPr id="6" name="Text Placeholder 5"/>
          <p:cNvSpPr>
            <a:spLocks noGrp="1"/>
          </p:cNvSpPr>
          <p:nvPr>
            <p:ph type="body" sz="quarter" idx="3"/>
          </p:nvPr>
        </p:nvSpPr>
        <p:spPr>
          <a:xfrm>
            <a:off x="4876800" y="1066800"/>
            <a:ext cx="4041775" cy="639762"/>
          </a:xfrm>
        </p:spPr>
        <p:txBody>
          <a:bodyPr/>
          <a:lstStyle/>
          <a:p>
            <a:r>
              <a:rPr lang="en-US" dirty="0" smtClean="0"/>
              <a:t>Mentors</a:t>
            </a:r>
            <a:endParaRPr lang="en-US" dirty="0"/>
          </a:p>
        </p:txBody>
      </p:sp>
      <p:sp>
        <p:nvSpPr>
          <p:cNvPr id="9" name="Rectangle 8"/>
          <p:cNvSpPr/>
          <p:nvPr/>
        </p:nvSpPr>
        <p:spPr>
          <a:xfrm>
            <a:off x="4419600" y="1752600"/>
            <a:ext cx="4724400" cy="3139321"/>
          </a:xfrm>
          <a:prstGeom prst="rect">
            <a:avLst/>
          </a:prstGeom>
        </p:spPr>
        <p:txBody>
          <a:bodyPr wrap="square">
            <a:spAutoFit/>
          </a:bodyPr>
          <a:lstStyle/>
          <a:p>
            <a:pPr indent="233363">
              <a:buFont typeface="Arial" pitchFamily="34" charset="0"/>
              <a:buChar char="•"/>
            </a:pPr>
            <a:endParaRPr lang="en-US" sz="2000" b="1" dirty="0" smtClean="0">
              <a:solidFill>
                <a:srgbClr val="FF0000"/>
              </a:solidFill>
            </a:endParaRPr>
          </a:p>
          <a:p>
            <a:pPr indent="233363">
              <a:buFont typeface="Arial" pitchFamily="34" charset="0"/>
              <a:buChar char="•"/>
            </a:pPr>
            <a:r>
              <a:rPr lang="en-US" sz="2000" b="1" dirty="0" smtClean="0">
                <a:solidFill>
                  <a:srgbClr val="FF0000"/>
                </a:solidFill>
              </a:rPr>
              <a:t>Dr. R.K. Sinha, Former Chairman, AEC</a:t>
            </a:r>
          </a:p>
          <a:p>
            <a:pPr indent="233363">
              <a:buFont typeface="Arial" pitchFamily="34" charset="0"/>
              <a:buChar char="•"/>
            </a:pPr>
            <a:r>
              <a:rPr lang="en-US" sz="2000" b="1" dirty="0" smtClean="0">
                <a:solidFill>
                  <a:srgbClr val="FF0000"/>
                </a:solidFill>
              </a:rPr>
              <a:t>Dr. S. Banerjee, Former Chairman, AEC</a:t>
            </a:r>
          </a:p>
          <a:p>
            <a:pPr indent="233363">
              <a:buFont typeface="Arial" pitchFamily="34" charset="0"/>
              <a:buChar char="•"/>
            </a:pPr>
            <a:r>
              <a:rPr lang="en-US" sz="2000" b="1" dirty="0" smtClean="0">
                <a:solidFill>
                  <a:srgbClr val="FF0000"/>
                </a:solidFill>
              </a:rPr>
              <a:t>Shri S.A. </a:t>
            </a:r>
            <a:r>
              <a:rPr lang="en-US" sz="2000" b="1" dirty="0" err="1" smtClean="0">
                <a:solidFill>
                  <a:srgbClr val="FF0000"/>
                </a:solidFill>
              </a:rPr>
              <a:t>Bhardwaj</a:t>
            </a:r>
            <a:r>
              <a:rPr lang="en-US" sz="2000" b="1" dirty="0" smtClean="0">
                <a:solidFill>
                  <a:srgbClr val="FF0000"/>
                </a:solidFill>
              </a:rPr>
              <a:t>, Former </a:t>
            </a:r>
          </a:p>
          <a:p>
            <a:pPr indent="233363"/>
            <a:r>
              <a:rPr lang="en-US" sz="2000" b="1" dirty="0" smtClean="0">
                <a:solidFill>
                  <a:srgbClr val="FF0000"/>
                </a:solidFill>
              </a:rPr>
              <a:t>Chairman,   AERB</a:t>
            </a:r>
          </a:p>
          <a:p>
            <a:pPr indent="233363">
              <a:buFont typeface="Arial" pitchFamily="34" charset="0"/>
              <a:buChar char="•"/>
            </a:pPr>
            <a:r>
              <a:rPr lang="en-US" sz="2000" b="1" dirty="0" smtClean="0">
                <a:solidFill>
                  <a:srgbClr val="FF0000"/>
                </a:solidFill>
              </a:rPr>
              <a:t>Shri S. </a:t>
            </a:r>
            <a:r>
              <a:rPr lang="en-US" sz="2000" b="1" dirty="0" err="1" smtClean="0">
                <a:solidFill>
                  <a:srgbClr val="FF0000"/>
                </a:solidFill>
              </a:rPr>
              <a:t>Singharoy</a:t>
            </a:r>
            <a:r>
              <a:rPr lang="en-US" sz="2000" b="1" dirty="0" smtClean="0">
                <a:solidFill>
                  <a:srgbClr val="FF0000"/>
                </a:solidFill>
              </a:rPr>
              <a:t>, Dir (T), LWR, NPCIL</a:t>
            </a:r>
          </a:p>
          <a:p>
            <a:pPr indent="233363">
              <a:buFont typeface="Arial" pitchFamily="34" charset="0"/>
              <a:buChar char="•"/>
            </a:pPr>
            <a:r>
              <a:rPr lang="en-US" sz="2000" b="1" dirty="0" smtClean="0">
                <a:solidFill>
                  <a:srgbClr val="FF0000"/>
                </a:solidFill>
              </a:rPr>
              <a:t>Shri G. Biswas, ED (</a:t>
            </a:r>
            <a:r>
              <a:rPr lang="en-US" sz="2000" b="1" dirty="0" err="1" smtClean="0">
                <a:solidFill>
                  <a:srgbClr val="FF0000"/>
                </a:solidFill>
              </a:rPr>
              <a:t>Engg</a:t>
            </a:r>
            <a:r>
              <a:rPr lang="en-US" sz="2000" b="1" dirty="0" smtClean="0">
                <a:solidFill>
                  <a:srgbClr val="FF0000"/>
                </a:solidFill>
              </a:rPr>
              <a:t>.), LWR, NPCIL</a:t>
            </a:r>
          </a:p>
          <a:p>
            <a:pPr indent="233363">
              <a:buFont typeface="Arial" pitchFamily="34" charset="0"/>
              <a:buChar char="•"/>
            </a:pPr>
            <a:r>
              <a:rPr lang="en-US" sz="2000" b="1" dirty="0" smtClean="0">
                <a:solidFill>
                  <a:srgbClr val="FF0000"/>
                </a:solidFill>
              </a:rPr>
              <a:t>Shri P.R. </a:t>
            </a:r>
            <a:r>
              <a:rPr lang="en-US" sz="2000" b="1" dirty="0" err="1" smtClean="0">
                <a:solidFill>
                  <a:srgbClr val="FF0000"/>
                </a:solidFill>
              </a:rPr>
              <a:t>Patil</a:t>
            </a:r>
            <a:r>
              <a:rPr lang="en-US" sz="2000" b="1" dirty="0" smtClean="0">
                <a:solidFill>
                  <a:srgbClr val="FF0000"/>
                </a:solidFill>
              </a:rPr>
              <a:t>, AD, </a:t>
            </a:r>
            <a:r>
              <a:rPr lang="en-US" sz="2000" b="1" dirty="0" smtClean="0">
                <a:solidFill>
                  <a:srgbClr val="FF0000"/>
                </a:solidFill>
              </a:rPr>
              <a:t>RDDG</a:t>
            </a:r>
          </a:p>
          <a:p>
            <a:pPr indent="233363">
              <a:buFont typeface="Arial" pitchFamily="34" charset="0"/>
              <a:buChar char="•"/>
            </a:pPr>
            <a:r>
              <a:rPr lang="en-US" sz="2000" b="1" dirty="0" smtClean="0">
                <a:solidFill>
                  <a:srgbClr val="FF0000"/>
                </a:solidFill>
              </a:rPr>
              <a:t>Shri S.K. Sinha, Head, RED</a:t>
            </a:r>
            <a:endParaRPr lang="en-US" sz="2000" b="1" dirty="0" smtClean="0">
              <a:solidFill>
                <a:srgbClr val="FF0000"/>
              </a:solidFill>
            </a:endParaRPr>
          </a:p>
          <a:p>
            <a:pPr indent="233363">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RED\Desktop\pollution from coal plant.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140789" cy="623028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0" y="5900190"/>
            <a:ext cx="9140788" cy="523220"/>
          </a:xfrm>
          <a:prstGeom prst="rect">
            <a:avLst/>
          </a:prstGeom>
          <a:solidFill>
            <a:schemeClr val="bg1"/>
          </a:solidFill>
        </p:spPr>
        <p:txBody>
          <a:bodyPr wrap="square" rtlCol="0">
            <a:spAutoFit/>
          </a:bodyPr>
          <a:lstStyle/>
          <a:p>
            <a:pPr algn="ctr"/>
            <a:r>
              <a:rPr lang="en-IN" sz="1600" b="1" dirty="0">
                <a:solidFill>
                  <a:srgbClr val="FF0000"/>
                </a:solidFill>
              </a:rPr>
              <a:t>Flue-gas </a:t>
            </a:r>
            <a:r>
              <a:rPr lang="en-IN" sz="1600" b="1" dirty="0" smtClean="0">
                <a:solidFill>
                  <a:srgbClr val="FF0000"/>
                </a:solidFill>
              </a:rPr>
              <a:t>stack </a:t>
            </a:r>
          </a:p>
          <a:p>
            <a:pPr algn="ctr"/>
            <a:r>
              <a:rPr lang="en-IN" sz="1200" dirty="0" smtClean="0">
                <a:solidFill>
                  <a:srgbClr val="FF0000"/>
                </a:solidFill>
              </a:rPr>
              <a:t>Image Source : http</a:t>
            </a:r>
            <a:r>
              <a:rPr lang="en-IN" sz="1200" dirty="0">
                <a:solidFill>
                  <a:srgbClr val="FF0000"/>
                </a:solidFill>
              </a:rPr>
              <a:t>://butane.chem.uiuc.edu/pshapley/environmental/l17/1.html</a:t>
            </a:r>
          </a:p>
        </p:txBody>
      </p:sp>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0209" t="17667" r="34896" b="15833"/>
          <a:stretch/>
        </p:blipFill>
        <p:spPr bwMode="auto">
          <a:xfrm>
            <a:off x="6247264" y="3413677"/>
            <a:ext cx="2880320" cy="34305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3750" t="14222" r="21250" b="11111"/>
          <a:stretch/>
        </p:blipFill>
        <p:spPr bwMode="auto">
          <a:xfrm>
            <a:off x="2699793" y="2780928"/>
            <a:ext cx="2537238" cy="21528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7498" t="14566" r="47341" b="10419"/>
          <a:stretch/>
        </p:blipFill>
        <p:spPr bwMode="auto">
          <a:xfrm>
            <a:off x="49559" y="3105232"/>
            <a:ext cx="2530253" cy="3373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1389" t="17334" r="20347" b="15667"/>
          <a:stretch/>
        </p:blipFill>
        <p:spPr bwMode="auto">
          <a:xfrm>
            <a:off x="3203848" y="5085183"/>
            <a:ext cx="2657218" cy="163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340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500" fill="hold"/>
                                        <p:tgtEl>
                                          <p:spTgt spid="1030"/>
                                        </p:tgtEl>
                                        <p:attrNameLst>
                                          <p:attrName>ppt_w</p:attrName>
                                        </p:attrNameLst>
                                      </p:cBhvr>
                                      <p:tavLst>
                                        <p:tav tm="0">
                                          <p:val>
                                            <p:fltVal val="0"/>
                                          </p:val>
                                        </p:tav>
                                        <p:tav tm="100000">
                                          <p:val>
                                            <p:strVal val="#ppt_w"/>
                                          </p:val>
                                        </p:tav>
                                      </p:tavLst>
                                    </p:anim>
                                    <p:anim calcmode="lin" valueType="num">
                                      <p:cBhvr>
                                        <p:cTn id="8" dur="1500" fill="hold"/>
                                        <p:tgtEl>
                                          <p:spTgt spid="1030"/>
                                        </p:tgtEl>
                                        <p:attrNameLst>
                                          <p:attrName>ppt_h</p:attrName>
                                        </p:attrNameLst>
                                      </p:cBhvr>
                                      <p:tavLst>
                                        <p:tav tm="0">
                                          <p:val>
                                            <p:fltVal val="0"/>
                                          </p:val>
                                        </p:tav>
                                        <p:tav tm="100000">
                                          <p:val>
                                            <p:strVal val="#ppt_h"/>
                                          </p:val>
                                        </p:tav>
                                      </p:tavLst>
                                    </p:anim>
                                    <p:animEffect transition="in" filter="fade">
                                      <p:cBhvr>
                                        <p:cTn id="9" dur="15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140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400"/>
                                  </p:stCondLst>
                                  <p:childTnLst>
                                    <p:set>
                                      <p:cBhvr>
                                        <p:cTn id="17" dur="1" fill="hold">
                                          <p:stCondLst>
                                            <p:cond delay="0"/>
                                          </p:stCondLst>
                                        </p:cTn>
                                        <p:tgtEl>
                                          <p:spTgt spid="1029"/>
                                        </p:tgtEl>
                                        <p:attrNameLst>
                                          <p:attrName>style.visibility</p:attrName>
                                        </p:attrNameLst>
                                      </p:cBhvr>
                                      <p:to>
                                        <p:strVal val="visible"/>
                                      </p:to>
                                    </p:set>
                                    <p:anim calcmode="lin" valueType="num">
                                      <p:cBhvr additive="base">
                                        <p:cTn id="18" dur="500" fill="hold"/>
                                        <p:tgtEl>
                                          <p:spTgt spid="1029"/>
                                        </p:tgtEl>
                                        <p:attrNameLst>
                                          <p:attrName>ppt_x</p:attrName>
                                        </p:attrNameLst>
                                      </p:cBhvr>
                                      <p:tavLst>
                                        <p:tav tm="0">
                                          <p:val>
                                            <p:strVal val="#ppt_x"/>
                                          </p:val>
                                        </p:tav>
                                        <p:tav tm="100000">
                                          <p:val>
                                            <p:strVal val="#ppt_x"/>
                                          </p:val>
                                        </p:tav>
                                      </p:tavLst>
                                    </p:anim>
                                    <p:anim calcmode="lin" valueType="num">
                                      <p:cBhvr additive="base">
                                        <p:cTn id="19" dur="500" fill="hold"/>
                                        <p:tgtEl>
                                          <p:spTgt spid="102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140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500" fill="hold"/>
                                        <p:tgtEl>
                                          <p:spTgt spid="1027"/>
                                        </p:tgtEl>
                                        <p:attrNameLst>
                                          <p:attrName>ppt_x</p:attrName>
                                        </p:attrNameLst>
                                      </p:cBhvr>
                                      <p:tavLst>
                                        <p:tav tm="0">
                                          <p:val>
                                            <p:strVal val="#ppt_x"/>
                                          </p:val>
                                        </p:tav>
                                        <p:tav tm="100000">
                                          <p:val>
                                            <p:strVal val="#ppt_x"/>
                                          </p:val>
                                        </p:tav>
                                      </p:tavLst>
                                    </p:anim>
                                    <p:anim calcmode="lin" valueType="num">
                                      <p:cBhvr additive="base">
                                        <p:cTn id="23" dur="500" fill="hold"/>
                                        <p:tgtEl>
                                          <p:spTgt spid="102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40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691680" y="116632"/>
            <a:ext cx="5832648" cy="36004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2362200" y="1295400"/>
            <a:ext cx="4320480" cy="830997"/>
          </a:xfrm>
          <a:prstGeom prst="rect">
            <a:avLst/>
          </a:prstGeom>
          <a:noFill/>
        </p:spPr>
        <p:txBody>
          <a:bodyPr wrap="square" rtlCol="0">
            <a:spAutoFit/>
          </a:bodyPr>
          <a:lstStyle/>
          <a:p>
            <a:r>
              <a:rPr lang="en-IN" sz="2400" dirty="0"/>
              <a:t>As a society,  we </a:t>
            </a:r>
            <a:r>
              <a:rPr lang="en-IN" sz="2400" dirty="0" smtClean="0"/>
              <a:t>must work </a:t>
            </a:r>
            <a:r>
              <a:rPr lang="en-IN" sz="2400" dirty="0"/>
              <a:t>for a safe and clean source of </a:t>
            </a:r>
            <a:r>
              <a:rPr lang="en-IN" sz="2400" dirty="0" smtClean="0"/>
              <a:t>energy</a:t>
            </a:r>
            <a:endParaRPr lang="en-IN" sz="2400" dirty="0"/>
          </a:p>
        </p:txBody>
      </p:sp>
      <p:pic>
        <p:nvPicPr>
          <p:cNvPr id="1027" name="Picture 3" descr="C:\Program Files (x86)\Microsoft Office\MEDIA\CAGCAT10\j0292020.wm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5736" y="4113493"/>
            <a:ext cx="1869034" cy="177393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4957745" y="5373216"/>
            <a:ext cx="3166829"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 xmlns:p14="http://schemas.microsoft.com/office/powerpoint/2010/main" val="23275751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48000" y="304800"/>
            <a:ext cx="3260725" cy="6035675"/>
          </a:xfrm>
          <a:prstGeom prst="rect">
            <a:avLst/>
          </a:prstGeom>
          <a:noFill/>
          <a:ln w="9525">
            <a:noFill/>
            <a:miter lim="800000"/>
            <a:headEnd/>
            <a:tailEnd/>
          </a:ln>
          <a:effectLst/>
        </p:spPr>
      </p:pic>
      <p:sp>
        <p:nvSpPr>
          <p:cNvPr id="3" name="TextBox 2"/>
          <p:cNvSpPr txBox="1"/>
          <p:nvPr/>
        </p:nvSpPr>
        <p:spPr>
          <a:xfrm>
            <a:off x="228600" y="1600200"/>
            <a:ext cx="3124200" cy="1200329"/>
          </a:xfrm>
          <a:prstGeom prst="rect">
            <a:avLst/>
          </a:prstGeom>
          <a:noFill/>
        </p:spPr>
        <p:txBody>
          <a:bodyPr wrap="square" rtlCol="0">
            <a:spAutoFit/>
          </a:bodyPr>
          <a:lstStyle/>
          <a:p>
            <a:pPr algn="ctr"/>
            <a:r>
              <a:rPr lang="en-IN" sz="3600" b="1" dirty="0" smtClean="0">
                <a:solidFill>
                  <a:srgbClr val="FF0000"/>
                </a:solidFill>
                <a:hlinkClick r:id="" action="ppaction://hlinkshowjump?jump=lastslideviewed"/>
              </a:rPr>
              <a:t>PSIR </a:t>
            </a:r>
          </a:p>
          <a:p>
            <a:pPr algn="ctr"/>
            <a:r>
              <a:rPr lang="en-IN" sz="3600" b="1" dirty="0" smtClean="0">
                <a:solidFill>
                  <a:srgbClr val="0000FF"/>
                </a:solidFill>
                <a:hlinkClick r:id="" action="ppaction://hlinkshowjump?jump=lastslideviewed"/>
              </a:rPr>
              <a:t>A 3-D VIEW</a:t>
            </a:r>
            <a:endParaRPr lang="en-IN" sz="3600" b="1" dirty="0">
              <a:solidFill>
                <a:srgbClr val="0000FF"/>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4724400" cy="4572000"/>
          </a:xfrm>
        </p:spPr>
        <p:txBody>
          <a:bodyPr>
            <a:normAutofit fontScale="77500" lnSpcReduction="20000"/>
          </a:bodyPr>
          <a:lstStyle/>
          <a:p>
            <a:r>
              <a:rPr lang="en-IN" dirty="0"/>
              <a:t>Solar </a:t>
            </a:r>
            <a:r>
              <a:rPr lang="en-IN" dirty="0" smtClean="0"/>
              <a:t>??</a:t>
            </a:r>
          </a:p>
          <a:p>
            <a:pPr lvl="1"/>
            <a:r>
              <a:rPr lang="en-IN" dirty="0" smtClean="0"/>
              <a:t>energy </a:t>
            </a:r>
            <a:r>
              <a:rPr lang="en-IN" dirty="0"/>
              <a:t>density small (so large area </a:t>
            </a:r>
            <a:r>
              <a:rPr lang="en-IN" dirty="0" smtClean="0"/>
              <a:t>requirement</a:t>
            </a:r>
            <a:r>
              <a:rPr lang="en-IN" baseline="30000" dirty="0" smtClean="0"/>
              <a:t>)*;</a:t>
            </a:r>
            <a:r>
              <a:rPr lang="en-IN" dirty="0" smtClean="0"/>
              <a:t> </a:t>
            </a:r>
          </a:p>
          <a:p>
            <a:pPr lvl="1"/>
            <a:r>
              <a:rPr lang="en-IN" dirty="0" smtClean="0"/>
              <a:t>capacity </a:t>
            </a:r>
            <a:r>
              <a:rPr lang="en-IN" dirty="0"/>
              <a:t>factor </a:t>
            </a:r>
            <a:r>
              <a:rPr lang="en-IN" dirty="0" smtClean="0"/>
              <a:t>currently around </a:t>
            </a:r>
            <a:r>
              <a:rPr lang="en-IN" dirty="0"/>
              <a:t>25 %; </a:t>
            </a:r>
            <a:r>
              <a:rPr lang="en-IN" dirty="0" smtClean="0"/>
              <a:t>intermittent, </a:t>
            </a:r>
          </a:p>
          <a:p>
            <a:pPr lvl="1"/>
            <a:r>
              <a:rPr lang="en-IN" dirty="0" smtClean="0"/>
              <a:t>life </a:t>
            </a:r>
            <a:r>
              <a:rPr lang="en-IN" dirty="0"/>
              <a:t>15 to 20 years</a:t>
            </a:r>
            <a:r>
              <a:rPr lang="en-IN" dirty="0" smtClean="0"/>
              <a:t>;</a:t>
            </a:r>
          </a:p>
          <a:p>
            <a:r>
              <a:rPr lang="en-IN" dirty="0" smtClean="0"/>
              <a:t>Wind ??</a:t>
            </a:r>
          </a:p>
          <a:p>
            <a:pPr lvl="1"/>
            <a:r>
              <a:rPr lang="en-IN" dirty="0" smtClean="0"/>
              <a:t>capacity </a:t>
            </a:r>
            <a:r>
              <a:rPr lang="en-IN" dirty="0"/>
              <a:t>factor around </a:t>
            </a:r>
            <a:r>
              <a:rPr lang="en-IN" dirty="0" smtClean="0"/>
              <a:t>35 </a:t>
            </a:r>
            <a:r>
              <a:rPr lang="en-IN" dirty="0"/>
              <a:t>%; intermittent, </a:t>
            </a:r>
            <a:endParaRPr lang="en-IN" dirty="0" smtClean="0"/>
          </a:p>
          <a:p>
            <a:pPr lvl="1"/>
            <a:endParaRPr lang="en-IN" dirty="0" smtClean="0"/>
          </a:p>
          <a:p>
            <a:pPr marL="457200" lvl="1" indent="0">
              <a:buNone/>
            </a:pPr>
            <a:r>
              <a:rPr lang="en-IN" dirty="0">
                <a:solidFill>
                  <a:srgbClr val="FF0000"/>
                </a:solidFill>
              </a:rPr>
              <a:t>solar or </a:t>
            </a:r>
            <a:r>
              <a:rPr lang="en-IN" dirty="0" smtClean="0">
                <a:solidFill>
                  <a:srgbClr val="FF0000"/>
                </a:solidFill>
              </a:rPr>
              <a:t>wind can </a:t>
            </a:r>
            <a:r>
              <a:rPr lang="en-IN" dirty="0">
                <a:solidFill>
                  <a:srgbClr val="FF0000"/>
                </a:solidFill>
              </a:rPr>
              <a:t>only be utilised as a load sharing source and not as the base load source of </a:t>
            </a:r>
            <a:r>
              <a:rPr lang="en-IN" dirty="0" smtClean="0">
                <a:solidFill>
                  <a:srgbClr val="FF0000"/>
                </a:solidFill>
              </a:rPr>
              <a:t>energy</a:t>
            </a:r>
            <a:endParaRPr lang="en-IN" dirty="0">
              <a:solidFill>
                <a:srgbClr val="FF0000"/>
              </a:solidFill>
            </a:endParaRPr>
          </a:p>
        </p:txBody>
      </p:sp>
      <p:sp>
        <p:nvSpPr>
          <p:cNvPr id="6" name="Title 1"/>
          <p:cNvSpPr>
            <a:spLocks noGrp="1"/>
          </p:cNvSpPr>
          <p:nvPr>
            <p:ph type="title"/>
          </p:nvPr>
        </p:nvSpPr>
        <p:spPr>
          <a:xfrm>
            <a:off x="0" y="0"/>
            <a:ext cx="9144000" cy="692696"/>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r>
              <a:rPr lang="en-IN" sz="2400" dirty="0"/>
              <a:t>So what is going to replace them?</a:t>
            </a:r>
          </a:p>
        </p:txBody>
      </p:sp>
      <p:sp>
        <p:nvSpPr>
          <p:cNvPr id="2" name="Rectangle 1"/>
          <p:cNvSpPr/>
          <p:nvPr/>
        </p:nvSpPr>
        <p:spPr>
          <a:xfrm>
            <a:off x="152400" y="5715000"/>
            <a:ext cx="9144000" cy="307777"/>
          </a:xfrm>
          <a:prstGeom prst="rect">
            <a:avLst/>
          </a:prstGeom>
        </p:spPr>
        <p:txBody>
          <a:bodyPr wrap="square">
            <a:spAutoFit/>
          </a:bodyPr>
          <a:lstStyle/>
          <a:p>
            <a:r>
              <a:rPr lang="en-IN" sz="1400" dirty="0"/>
              <a:t>*</a:t>
            </a:r>
            <a:r>
              <a:rPr lang="en-IN" sz="1400" dirty="0" smtClean="0"/>
              <a:t> Land-Use </a:t>
            </a:r>
            <a:r>
              <a:rPr lang="en-IN" sz="1400" dirty="0"/>
              <a:t>Requirements for Solar Power Plants in the United States, Technical Report NREL/TP-6A20-56290,2013.</a:t>
            </a:r>
          </a:p>
        </p:txBody>
      </p:sp>
      <p:pic>
        <p:nvPicPr>
          <p:cNvPr id="5" name="Picture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1143000"/>
            <a:ext cx="4419600" cy="3200400"/>
          </a:xfrm>
          <a:prstGeom prst="rect">
            <a:avLst/>
          </a:prstGeom>
          <a:noFill/>
        </p:spPr>
      </p:pic>
      <p:sp>
        <p:nvSpPr>
          <p:cNvPr id="4" name="TextBox 3"/>
          <p:cNvSpPr txBox="1"/>
          <p:nvPr/>
        </p:nvSpPr>
        <p:spPr>
          <a:xfrm rot="16200000">
            <a:off x="4403575" y="2558533"/>
            <a:ext cx="641651" cy="369332"/>
          </a:xfrm>
          <a:prstGeom prst="rect">
            <a:avLst/>
          </a:prstGeom>
          <a:noFill/>
        </p:spPr>
        <p:txBody>
          <a:bodyPr wrap="none" rtlCol="0">
            <a:spAutoFit/>
          </a:bodyPr>
          <a:lstStyle/>
          <a:p>
            <a:r>
              <a:rPr lang="en-IN" dirty="0" smtClean="0"/>
              <a:t>GWe</a:t>
            </a:r>
            <a:endParaRPr lang="en-IN" dirty="0"/>
          </a:p>
        </p:txBody>
      </p:sp>
    </p:spTree>
    <p:extLst>
      <p:ext uri="{BB962C8B-B14F-4D97-AF65-F5344CB8AC3E}">
        <p14:creationId xmlns:p14="http://schemas.microsoft.com/office/powerpoint/2010/main" xmlns="" val="3365573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 y="0"/>
            <a:ext cx="9151620" cy="762000"/>
          </a:xfrm>
        </p:spPr>
        <p:style>
          <a:lnRef idx="1">
            <a:schemeClr val="accent3"/>
          </a:lnRef>
          <a:fillRef idx="2">
            <a:schemeClr val="accent3"/>
          </a:fillRef>
          <a:effectRef idx="1">
            <a:schemeClr val="accent3"/>
          </a:effectRef>
          <a:fontRef idx="minor">
            <a:schemeClr val="dk1"/>
          </a:fontRef>
        </p:style>
        <p:txBody>
          <a:bodyPr>
            <a:noAutofit/>
          </a:bodyPr>
          <a:lstStyle/>
          <a:p>
            <a:r>
              <a:rPr lang="en-IN" sz="2400" dirty="0"/>
              <a:t>The role of nuclear power in addressing the imminent threat of climate change</a:t>
            </a:r>
          </a:p>
        </p:txBody>
      </p:sp>
      <p:sp>
        <p:nvSpPr>
          <p:cNvPr id="3" name="Content Placeholder 2"/>
          <p:cNvSpPr>
            <a:spLocks noGrp="1"/>
          </p:cNvSpPr>
          <p:nvPr>
            <p:ph idx="1"/>
          </p:nvPr>
        </p:nvSpPr>
        <p:spPr>
          <a:xfrm>
            <a:off x="457200" y="1066800"/>
            <a:ext cx="8229600" cy="5059363"/>
          </a:xfrm>
        </p:spPr>
        <p:txBody>
          <a:bodyPr/>
          <a:lstStyle/>
          <a:p>
            <a:r>
              <a:rPr lang="en-IN" dirty="0"/>
              <a:t>Nuclear?</a:t>
            </a:r>
          </a:p>
          <a:p>
            <a:pPr lvl="1"/>
            <a:r>
              <a:rPr lang="en-IN" dirty="0"/>
              <a:t>High energy density; </a:t>
            </a:r>
            <a:endParaRPr lang="en-IN" dirty="0" smtClean="0"/>
          </a:p>
          <a:p>
            <a:pPr lvl="1"/>
            <a:r>
              <a:rPr lang="en-IN" dirty="0" smtClean="0"/>
              <a:t>capacity </a:t>
            </a:r>
            <a:r>
              <a:rPr lang="en-IN" dirty="0"/>
              <a:t>factor ~ 90%; </a:t>
            </a:r>
            <a:endParaRPr lang="en-IN" dirty="0" smtClean="0"/>
          </a:p>
          <a:p>
            <a:pPr lvl="1"/>
            <a:r>
              <a:rPr lang="en-IN" dirty="0" smtClean="0"/>
              <a:t>Avg. 0.7 Acres/</a:t>
            </a:r>
            <a:r>
              <a:rPr lang="en-IN" dirty="0" err="1" smtClean="0"/>
              <a:t>MWe</a:t>
            </a:r>
            <a:r>
              <a:rPr lang="en-IN" dirty="0" smtClean="0"/>
              <a:t> including exclusion zone</a:t>
            </a:r>
          </a:p>
          <a:p>
            <a:pPr lvl="1"/>
            <a:r>
              <a:rPr lang="en-IN" dirty="0" smtClean="0"/>
              <a:t>life </a:t>
            </a:r>
            <a:r>
              <a:rPr lang="en-IN" dirty="0"/>
              <a:t>60 years; </a:t>
            </a:r>
            <a:endParaRPr lang="en-IN" dirty="0" smtClean="0"/>
          </a:p>
          <a:p>
            <a:pPr lvl="1"/>
            <a:r>
              <a:rPr lang="en-IN" dirty="0" smtClean="0"/>
              <a:t>large </a:t>
            </a:r>
            <a:r>
              <a:rPr lang="en-IN" dirty="0" smtClean="0"/>
              <a:t>international experience </a:t>
            </a:r>
            <a:r>
              <a:rPr lang="en-IN" dirty="0"/>
              <a:t>in proven technology of LWRs</a:t>
            </a:r>
          </a:p>
          <a:p>
            <a:endParaRPr lang="en-IN" dirty="0"/>
          </a:p>
        </p:txBody>
      </p:sp>
      <p:sp>
        <p:nvSpPr>
          <p:cNvPr id="4" name="TextBox 3"/>
          <p:cNvSpPr txBox="1"/>
          <p:nvPr/>
        </p:nvSpPr>
        <p:spPr>
          <a:xfrm>
            <a:off x="762000" y="4724400"/>
            <a:ext cx="7391401"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N" sz="2400" b="1" dirty="0" smtClean="0">
                <a:solidFill>
                  <a:schemeClr val="tx1"/>
                </a:solidFill>
              </a:rPr>
              <a:t>Hence, nuclear energy must be considered in energy mix as a base load source of clean energy</a:t>
            </a:r>
            <a:endParaRPr lang="en-IN" sz="2400" b="1" dirty="0">
              <a:solidFill>
                <a:schemeClr val="tx1"/>
              </a:solidFill>
            </a:endParaRPr>
          </a:p>
        </p:txBody>
      </p:sp>
    </p:spTree>
    <p:extLst>
      <p:ext uri="{BB962C8B-B14F-4D97-AF65-F5344CB8AC3E}">
        <p14:creationId xmlns:p14="http://schemas.microsoft.com/office/powerpoint/2010/main" xmlns="" val="3206486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MR\coal power plant servey\Image\India Coal Fired Power Plants 20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367" y="476673"/>
            <a:ext cx="4831032" cy="475252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032" y="404664"/>
            <a:ext cx="4294392"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9392" y="6211669"/>
            <a:ext cx="9163392" cy="646331"/>
          </a:xfrm>
          <a:prstGeom prst="rect">
            <a:avLst/>
          </a:prstGeom>
          <a:noFill/>
        </p:spPr>
        <p:txBody>
          <a:bodyPr wrap="square" rtlCol="0">
            <a:spAutoFit/>
          </a:bodyPr>
          <a:lstStyle/>
          <a:p>
            <a:pPr algn="ctr"/>
            <a:r>
              <a:rPr lang="en-IN" dirty="0" smtClean="0"/>
              <a:t>Conclusion of this map comparison: Majority of the coal power plants are situated in zone II; and some are in Zone III. Hence, they can be easily replaced by nuclear plants.</a:t>
            </a:r>
            <a:endParaRPr lang="en-IN" dirty="0"/>
          </a:p>
        </p:txBody>
      </p:sp>
      <p:sp>
        <p:nvSpPr>
          <p:cNvPr id="6" name="TextBox 5"/>
          <p:cNvSpPr txBox="1"/>
          <p:nvPr/>
        </p:nvSpPr>
        <p:spPr>
          <a:xfrm>
            <a:off x="4729482" y="5584061"/>
            <a:ext cx="4235604" cy="584775"/>
          </a:xfrm>
          <a:prstGeom prst="rect">
            <a:avLst/>
          </a:prstGeom>
          <a:noFill/>
        </p:spPr>
        <p:txBody>
          <a:bodyPr wrap="square" rtlCol="0">
            <a:spAutoFit/>
          </a:bodyPr>
          <a:lstStyle/>
          <a:p>
            <a:pPr algn="ctr"/>
            <a:r>
              <a:rPr lang="en-IN" sz="1600" dirty="0" smtClean="0"/>
              <a:t>MINISTRY </a:t>
            </a:r>
            <a:r>
              <a:rPr lang="en-IN" sz="1600" dirty="0"/>
              <a:t>OF EARTH SCIENCES</a:t>
            </a:r>
          </a:p>
          <a:p>
            <a:pPr algn="ctr"/>
            <a:r>
              <a:rPr lang="en-IN" sz="1600" dirty="0"/>
              <a:t>LOK </a:t>
            </a:r>
            <a:r>
              <a:rPr lang="en-IN" sz="1600" dirty="0" smtClean="0"/>
              <a:t>SABHA UNSTARRED </a:t>
            </a:r>
            <a:r>
              <a:rPr lang="en-IN" sz="1600" dirty="0"/>
              <a:t>QUESTION No. 2046</a:t>
            </a:r>
          </a:p>
        </p:txBody>
      </p:sp>
      <p:sp>
        <p:nvSpPr>
          <p:cNvPr id="7" name="TextBox 6"/>
          <p:cNvSpPr txBox="1"/>
          <p:nvPr/>
        </p:nvSpPr>
        <p:spPr>
          <a:xfrm>
            <a:off x="509112" y="5637922"/>
            <a:ext cx="4022752" cy="477054"/>
          </a:xfrm>
          <a:prstGeom prst="rect">
            <a:avLst/>
          </a:prstGeom>
          <a:noFill/>
        </p:spPr>
        <p:txBody>
          <a:bodyPr wrap="square" rtlCol="0">
            <a:spAutoFit/>
          </a:bodyPr>
          <a:lstStyle/>
          <a:p>
            <a:r>
              <a:rPr lang="en-IN" dirty="0" smtClean="0"/>
              <a:t>India </a:t>
            </a:r>
            <a:r>
              <a:rPr lang="en-IN" dirty="0"/>
              <a:t>Coal Fired Power Plants </a:t>
            </a:r>
            <a:r>
              <a:rPr lang="en-IN" dirty="0" smtClean="0"/>
              <a:t>2013</a:t>
            </a:r>
          </a:p>
          <a:p>
            <a:r>
              <a:rPr lang="en-IN" sz="700" dirty="0"/>
              <a:t>http://www.urbanemissions.info/india-emissions-inventory/emissions-in-india-coal-fired-power-plants/</a:t>
            </a:r>
          </a:p>
        </p:txBody>
      </p:sp>
      <p:sp>
        <p:nvSpPr>
          <p:cNvPr id="2" name="TextBox 1"/>
          <p:cNvSpPr txBox="1"/>
          <p:nvPr/>
        </p:nvSpPr>
        <p:spPr>
          <a:xfrm>
            <a:off x="6678930" y="35332"/>
            <a:ext cx="1489447" cy="369332"/>
          </a:xfrm>
          <a:prstGeom prst="rect">
            <a:avLst/>
          </a:prstGeom>
          <a:noFill/>
        </p:spPr>
        <p:txBody>
          <a:bodyPr wrap="none" rtlCol="0">
            <a:spAutoFit/>
          </a:bodyPr>
          <a:lstStyle/>
          <a:p>
            <a:r>
              <a:rPr lang="en-IN" dirty="0" smtClean="0"/>
              <a:t>Seismic Zones</a:t>
            </a:r>
            <a:endParaRPr lang="en-IN" dirty="0"/>
          </a:p>
        </p:txBody>
      </p:sp>
      <p:sp>
        <p:nvSpPr>
          <p:cNvPr id="8" name="TextBox 7"/>
          <p:cNvSpPr txBox="1"/>
          <p:nvPr/>
        </p:nvSpPr>
        <p:spPr>
          <a:xfrm>
            <a:off x="1524000" y="112193"/>
            <a:ext cx="2113335" cy="369332"/>
          </a:xfrm>
          <a:prstGeom prst="rect">
            <a:avLst/>
          </a:prstGeom>
          <a:noFill/>
        </p:spPr>
        <p:txBody>
          <a:bodyPr wrap="none" rtlCol="0">
            <a:spAutoFit/>
          </a:bodyPr>
          <a:lstStyle/>
          <a:p>
            <a:r>
              <a:rPr lang="en-IN" dirty="0" smtClean="0"/>
              <a:t>Coal plants locations</a:t>
            </a:r>
            <a:endParaRPr lang="en-IN" dirty="0"/>
          </a:p>
        </p:txBody>
      </p:sp>
    </p:spTree>
    <p:extLst>
      <p:ext uri="{BB962C8B-B14F-4D97-AF65-F5344CB8AC3E}">
        <p14:creationId xmlns:p14="http://schemas.microsoft.com/office/powerpoint/2010/main" xmlns="" val="2393644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692696"/>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r>
              <a:rPr lang="en-IN" sz="2400" dirty="0" smtClean="0"/>
              <a:t>Year wise Capacity Addition of coal plants with their size  </a:t>
            </a:r>
            <a:endParaRPr lang="en-IN" sz="24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830" r="7627"/>
          <a:stretch/>
        </p:blipFill>
        <p:spPr bwMode="auto">
          <a:xfrm>
            <a:off x="152400" y="958702"/>
            <a:ext cx="8883515"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2"/>
          <p:cNvSpPr>
            <a:spLocks noGrp="1"/>
          </p:cNvSpPr>
          <p:nvPr>
            <p:ph idx="1"/>
          </p:nvPr>
        </p:nvSpPr>
        <p:spPr>
          <a:xfrm>
            <a:off x="381000" y="4876800"/>
            <a:ext cx="8502515" cy="1066800"/>
          </a:xfrm>
        </p:spPr>
        <p:txBody>
          <a:bodyPr>
            <a:normAutofit fontScale="85000" lnSpcReduction="20000"/>
          </a:bodyPr>
          <a:lstStyle/>
          <a:p>
            <a:pPr marL="0" indent="0">
              <a:lnSpc>
                <a:spcPct val="110000"/>
              </a:lnSpc>
              <a:buNone/>
            </a:pPr>
            <a:r>
              <a:rPr lang="en-IN" sz="2600" dirty="0" smtClean="0"/>
              <a:t>Most of the coal plants are of small capacity, ranging from small size to even less than 250 </a:t>
            </a:r>
            <a:r>
              <a:rPr lang="en-IN" sz="2600" dirty="0" err="1" smtClean="0"/>
              <a:t>MWe</a:t>
            </a:r>
            <a:r>
              <a:rPr lang="en-IN" sz="2600" dirty="0" smtClean="0"/>
              <a:t>. </a:t>
            </a:r>
            <a:r>
              <a:rPr lang="en-IN" sz="2600" dirty="0" err="1" smtClean="0"/>
              <a:t>BoP</a:t>
            </a:r>
            <a:r>
              <a:rPr lang="en-IN" sz="2600" dirty="0" smtClean="0"/>
              <a:t> of these small size coal plants can be utilised for small NPPs.</a:t>
            </a:r>
            <a:endParaRPr lang="en-IN" sz="2600" dirty="0"/>
          </a:p>
        </p:txBody>
      </p:sp>
      <p:sp>
        <p:nvSpPr>
          <p:cNvPr id="8" name="Rectangle 7"/>
          <p:cNvSpPr/>
          <p:nvPr/>
        </p:nvSpPr>
        <p:spPr>
          <a:xfrm>
            <a:off x="304800" y="6248400"/>
            <a:ext cx="8610600" cy="523220"/>
          </a:xfrm>
          <a:prstGeom prst="rect">
            <a:avLst/>
          </a:prstGeom>
        </p:spPr>
        <p:txBody>
          <a:bodyPr wrap="square">
            <a:spAutoFit/>
          </a:bodyPr>
          <a:lstStyle/>
          <a:p>
            <a:pPr lvl="0"/>
            <a:r>
              <a:rPr lang="en-IN" sz="1400" b="1" dirty="0" smtClean="0">
                <a:solidFill>
                  <a:srgbClr val="FF0000"/>
                </a:solidFill>
              </a:rPr>
              <a:t>Source</a:t>
            </a:r>
            <a:r>
              <a:rPr lang="en-IN" sz="1400" b="1" dirty="0">
                <a:solidFill>
                  <a:srgbClr val="FF0000"/>
                </a:solidFill>
              </a:rPr>
              <a:t>: </a:t>
            </a:r>
            <a:r>
              <a:rPr lang="en-IN" sz="1400" b="1" dirty="0"/>
              <a:t>CENTRAL ELECTRICITY AUTHORITY </a:t>
            </a:r>
            <a:r>
              <a:rPr lang="en-IN" sz="1400" b="1" dirty="0">
                <a:solidFill>
                  <a:srgbClr val="0000FF"/>
                </a:solidFill>
              </a:rPr>
              <a:t>http://cea.nic.in/reports/others/planning/pdm/list_power_stations_2019.pdf  </a:t>
            </a:r>
          </a:p>
        </p:txBody>
      </p:sp>
    </p:spTree>
    <p:extLst>
      <p:ext uri="{BB962C8B-B14F-4D97-AF65-F5344CB8AC3E}">
        <p14:creationId xmlns:p14="http://schemas.microsoft.com/office/powerpoint/2010/main" xmlns="" val="1287705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991600" cy="5796880"/>
          </a:xfrm>
        </p:spPr>
        <p:txBody>
          <a:bodyPr>
            <a:normAutofit fontScale="55000" lnSpcReduction="20000"/>
          </a:bodyPr>
          <a:lstStyle/>
          <a:p>
            <a:r>
              <a:rPr lang="en-IN" sz="4900" dirty="0"/>
              <a:t>Currently, the technology development for the first stage has matured. </a:t>
            </a:r>
            <a:endParaRPr lang="en-IN" sz="4900" dirty="0" smtClean="0"/>
          </a:p>
          <a:p>
            <a:endParaRPr lang="en-IN" sz="4900" dirty="0" smtClean="0"/>
          </a:p>
          <a:p>
            <a:r>
              <a:rPr lang="en-IN" sz="4900" dirty="0" smtClean="0"/>
              <a:t>18 </a:t>
            </a:r>
            <a:r>
              <a:rPr lang="en-IN" sz="4900" dirty="0"/>
              <a:t>PHWRs with installed capacity of 4460 MWe are in operation </a:t>
            </a:r>
            <a:endParaRPr lang="en-IN" sz="4900" dirty="0" smtClean="0"/>
          </a:p>
          <a:p>
            <a:pPr lvl="1">
              <a:buNone/>
            </a:pPr>
            <a:endParaRPr lang="en-IN" sz="4900" dirty="0" smtClean="0"/>
          </a:p>
          <a:p>
            <a:r>
              <a:rPr lang="en-IN" sz="4900" dirty="0" smtClean="0"/>
              <a:t>To </a:t>
            </a:r>
            <a:r>
              <a:rPr lang="en-IN" sz="4900" dirty="0"/>
              <a:t>increase the capacity building, NPPs with LWR technologies are being built with foreign co-operation. </a:t>
            </a:r>
            <a:endParaRPr lang="en-IN" sz="4900" dirty="0" smtClean="0"/>
          </a:p>
          <a:p>
            <a:pPr marL="457200" lvl="1" indent="0">
              <a:buNone/>
            </a:pPr>
            <a:endParaRPr lang="en-IN" sz="4900" dirty="0" smtClean="0"/>
          </a:p>
          <a:p>
            <a:r>
              <a:rPr lang="en-IN" sz="4900" dirty="0" smtClean="0">
                <a:solidFill>
                  <a:srgbClr val="FF0000"/>
                </a:solidFill>
              </a:rPr>
              <a:t>This </a:t>
            </a:r>
            <a:r>
              <a:rPr lang="en-IN" sz="4900" dirty="0">
                <a:solidFill>
                  <a:srgbClr val="FF0000"/>
                </a:solidFill>
              </a:rPr>
              <a:t>process has facilitated import of fuel and fuel security for Indian NPPs from foreign sources through international civil nuclear cooperation agreement.  </a:t>
            </a:r>
            <a:endParaRPr lang="en-IN" sz="4900" dirty="0" smtClean="0">
              <a:solidFill>
                <a:srgbClr val="FF0000"/>
              </a:solidFill>
            </a:endParaRPr>
          </a:p>
          <a:p>
            <a:pPr>
              <a:buNone/>
            </a:pPr>
            <a:endParaRPr lang="en-IN" sz="4900" dirty="0" smtClean="0">
              <a:solidFill>
                <a:srgbClr val="FF0000"/>
              </a:solidFill>
            </a:endParaRPr>
          </a:p>
          <a:p>
            <a:pPr>
              <a:buNone/>
            </a:pPr>
            <a:endParaRPr lang="en-IN" sz="4900" dirty="0"/>
          </a:p>
          <a:p>
            <a:endParaRPr lang="en-IN" dirty="0"/>
          </a:p>
        </p:txBody>
      </p:sp>
      <p:sp>
        <p:nvSpPr>
          <p:cNvPr id="7" name="Title 1"/>
          <p:cNvSpPr>
            <a:spLocks noGrp="1"/>
          </p:cNvSpPr>
          <p:nvPr>
            <p:ph type="title"/>
          </p:nvPr>
        </p:nvSpPr>
        <p:spPr>
          <a:xfrm>
            <a:off x="0" y="0"/>
            <a:ext cx="9144000" cy="692696"/>
          </a:xfrm>
        </p:spPr>
        <p:style>
          <a:lnRef idx="1">
            <a:schemeClr val="accent1"/>
          </a:lnRef>
          <a:fillRef idx="2">
            <a:schemeClr val="accent1"/>
          </a:fillRef>
          <a:effectRef idx="1">
            <a:schemeClr val="accent1"/>
          </a:effectRef>
          <a:fontRef idx="minor">
            <a:schemeClr val="dk1"/>
          </a:fontRef>
        </p:style>
        <p:txBody>
          <a:bodyPr>
            <a:noAutofit/>
          </a:bodyPr>
          <a:lstStyle/>
          <a:p>
            <a:pPr lvl="0"/>
            <a:r>
              <a:rPr lang="en-IN" sz="2400" b="1" dirty="0" smtClean="0"/>
              <a:t>The urgency for quickly augmenting nuclear generation capacity in the post-Paris scenario</a:t>
            </a:r>
          </a:p>
        </p:txBody>
      </p:sp>
    </p:spTree>
    <p:extLst>
      <p:ext uri="{BB962C8B-B14F-4D97-AF65-F5344CB8AC3E}">
        <p14:creationId xmlns:p14="http://schemas.microsoft.com/office/powerpoint/2010/main" xmlns="" val="3381770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3837</TotalTime>
  <Words>3029</Words>
  <Application>Microsoft Office PowerPoint</Application>
  <PresentationFormat>On-screen Show (4:3)</PresentationFormat>
  <Paragraphs>415</Paragraphs>
  <Slides>48</Slides>
  <Notes>2</Notes>
  <HiddenSlides>1</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Slide 1</vt:lpstr>
      <vt:lpstr>Current Indian energy scenario</vt:lpstr>
      <vt:lpstr>The Indian energy scenario and concerns of retiring coal plants</vt:lpstr>
      <vt:lpstr>The Indian energy scenario and concerns of retiring coal plants</vt:lpstr>
      <vt:lpstr>So what is going to replace them?</vt:lpstr>
      <vt:lpstr>The role of nuclear power in addressing the imminent threat of climate change</vt:lpstr>
      <vt:lpstr>Slide 7</vt:lpstr>
      <vt:lpstr>Year wise Capacity Addition of coal plants with their size  </vt:lpstr>
      <vt:lpstr>The urgency for quickly augmenting nuclear generation capacity in the post-Paris scenario</vt:lpstr>
      <vt:lpstr>The urgency for quickly augmenting nuclear generation capacity in the post-Paris scenario – Requirements of new technology</vt:lpstr>
      <vt:lpstr>Important Aspect</vt:lpstr>
      <vt:lpstr>Passive Safe Integral LWRs (PSIRs) – an innovative small modular PWRs for accelerated capacity building</vt:lpstr>
      <vt:lpstr>Passive Safe Integral LWRs (PSIRs) – an innovative small modular PWRs for accelerated capacity building</vt:lpstr>
      <vt:lpstr>Passive Safe Integral LWRs (PSIRs) – an innovative small modular PWRs for accelerated capacity building</vt:lpstr>
      <vt:lpstr>Passive Safe Integral LWRs (PSIRs) – an innovative small modular PWRs for accelerated capacity building</vt:lpstr>
      <vt:lpstr>Passive Safe Integral LWRs (PSIRs) – an innovative small modular PWRs for accelerated capacity building</vt:lpstr>
      <vt:lpstr>Passive Safe Integral LWRs (PSIRs) – an innovative small modular PWRs for accelerated capacity building</vt:lpstr>
      <vt:lpstr>Passive Safe Integral LWRs (PSIRs) – an innovative small modular PWRs for accelerated capacity building</vt:lpstr>
      <vt:lpstr>Why 150 MWe?</vt:lpstr>
      <vt:lpstr>Why 150 MWe?</vt:lpstr>
      <vt:lpstr>Slide 21</vt:lpstr>
      <vt:lpstr>PSIR vs conventional PWR</vt:lpstr>
      <vt:lpstr>PSIR: General Features</vt:lpstr>
      <vt:lpstr>Core details</vt:lpstr>
      <vt:lpstr>PSIR: Core Details</vt:lpstr>
      <vt:lpstr>PSIR: RPV Details</vt:lpstr>
      <vt:lpstr>SG details</vt:lpstr>
      <vt:lpstr>Details of Steam Generator</vt:lpstr>
      <vt:lpstr>Containment</vt:lpstr>
      <vt:lpstr>PSIR: Containment Design Basis</vt:lpstr>
      <vt:lpstr>Safety systems details</vt:lpstr>
      <vt:lpstr>Design basis for safety systems of PSIR</vt:lpstr>
      <vt:lpstr>Design features of PSIR for accomplishment of safety under all conditions by passive means</vt:lpstr>
      <vt:lpstr>Design features of PSIR for accomplishment of safety under all conditions</vt:lpstr>
      <vt:lpstr>Slide 35</vt:lpstr>
      <vt:lpstr>Slide 36</vt:lpstr>
      <vt:lpstr>SG Tube rupture</vt:lpstr>
      <vt:lpstr>Slide 38</vt:lpstr>
      <vt:lpstr>Siting and economic considerations</vt:lpstr>
      <vt:lpstr>Siting considerations of PSIR</vt:lpstr>
      <vt:lpstr>Land requirement: a comparison</vt:lpstr>
      <vt:lpstr>Land requirement: a comparison</vt:lpstr>
      <vt:lpstr>PSIR – Economics of scale</vt:lpstr>
      <vt:lpstr>PSIRs shall create PWR revolution in India with several numbers to be built with large employment generation</vt:lpstr>
      <vt:lpstr>List of Contributors </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Passive Safe Integral LWR Option for Accelerating Nuclear Capacity Building</dc:title>
  <dc:creator>parimal</dc:creator>
  <cp:lastModifiedBy>arun</cp:lastModifiedBy>
  <cp:revision>137</cp:revision>
  <dcterms:created xsi:type="dcterms:W3CDTF">2019-07-05T04:06:00Z</dcterms:created>
  <dcterms:modified xsi:type="dcterms:W3CDTF">2019-10-17T05:42:56Z</dcterms:modified>
</cp:coreProperties>
</file>